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7"/>
  </p:notesMasterIdLst>
  <p:sldIdLst>
    <p:sldId id="260" r:id="rId5"/>
    <p:sldId id="256" r:id="rId6"/>
    <p:sldId id="264" r:id="rId7"/>
    <p:sldId id="266" r:id="rId8"/>
    <p:sldId id="259" r:id="rId9"/>
    <p:sldId id="257" r:id="rId10"/>
    <p:sldId id="258" r:id="rId11"/>
    <p:sldId id="261" r:id="rId12"/>
    <p:sldId id="265" r:id="rId13"/>
    <p:sldId id="267" r:id="rId14"/>
    <p:sldId id="268"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514BC-DD15-43C3-A54F-6FE0DDA277A0}" v="492" dt="2023-10-30T12:05:02.871"/>
    <p1510:client id="{04B2D28F-BA00-36D5-A1F0-92E8BA4D6F6A}" v="52" dt="2023-10-29T21:15:44.205"/>
    <p1510:client id="{182E4087-169B-8302-FE68-7E71C0FD10C7}" v="12" dt="2023-10-29T22:12:34.005"/>
    <p1510:client id="{21B0B5FA-4354-7742-87BA-FB38C98C1DC0}" v="540" dt="2023-10-31T20:44:45.042"/>
    <p1510:client id="{4B66E065-FA9D-BF38-F83C-2909CA7CE33C}" v="207" dt="2023-10-29T22:45:10.459"/>
    <p1510:client id="{5A2DB95F-6FE3-442B-9325-AC4DA69EC809}" v="980" dt="2023-10-29T23:42:27.865"/>
    <p1510:client id="{7403615C-554D-66AD-A582-DEA0168F4E3E}" v="119" dt="2023-10-29T21:56:42.225"/>
    <p1510:client id="{8A7A8F96-E959-6860-07F2-BCB39756A346}" v="122" dt="2023-10-29T21:46:46.677"/>
    <p1510:client id="{AB7038D0-D323-025E-50D0-350DE7FDD7CB}" v="74" dt="2023-10-29T22:04:44.249"/>
    <p1510:client id="{ED552787-E998-2959-3C72-7FDDFDE0DB08}" v="1" dt="2023-10-29T22:11:23.197"/>
    <p1510:client id="{F3B2B169-05AE-93E9-6F28-0E69A960E263}" v="9" dt="2023-10-29T23:20:52.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09"/>
  </p:normalViewPr>
  <p:slideViewPr>
    <p:cSldViewPr snapToGrid="0">
      <p:cViewPr varScale="1">
        <p:scale>
          <a:sx n="140" d="100"/>
          <a:sy n="140" d="100"/>
        </p:scale>
        <p:origin x="8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62B758-6CE4-4555-9D4A-CE38C8508B4A}"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FC5F50F9-AB7B-4F41-9A4C-92DF8AD4143A}">
      <dgm:prSet/>
      <dgm:spPr/>
      <dgm:t>
        <a:bodyPr/>
        <a:lstStyle/>
        <a:p>
          <a:pPr>
            <a:defRPr b="1"/>
          </a:pPr>
          <a:r>
            <a:rPr lang="en-US"/>
            <a:t>1 Nov.</a:t>
          </a:r>
        </a:p>
      </dgm:t>
    </dgm:pt>
    <dgm:pt modelId="{1A5123C2-AE07-4543-98E2-BD9CD858878C}" type="parTrans" cxnId="{19F133F3-A755-4230-BE77-71952EF48631}">
      <dgm:prSet/>
      <dgm:spPr/>
      <dgm:t>
        <a:bodyPr/>
        <a:lstStyle/>
        <a:p>
          <a:endParaRPr lang="en-US"/>
        </a:p>
      </dgm:t>
    </dgm:pt>
    <dgm:pt modelId="{73D3652A-CA6B-4418-9126-06F6A6369BDC}" type="sibTrans" cxnId="{19F133F3-A755-4230-BE77-71952EF48631}">
      <dgm:prSet/>
      <dgm:spPr/>
      <dgm:t>
        <a:bodyPr/>
        <a:lstStyle/>
        <a:p>
          <a:endParaRPr lang="en-US"/>
        </a:p>
      </dgm:t>
    </dgm:pt>
    <dgm:pt modelId="{DDBD208B-91BB-4E7B-AE1E-F4F9A0472509}">
      <dgm:prSet/>
      <dgm:spPr/>
      <dgm:t>
        <a:bodyPr/>
        <a:lstStyle/>
        <a:p>
          <a:r>
            <a:rPr lang="en-US"/>
            <a:t>finalize parameters</a:t>
          </a:r>
        </a:p>
      </dgm:t>
    </dgm:pt>
    <dgm:pt modelId="{8AC52681-F766-43AC-97F7-2A53A406861A}" type="parTrans" cxnId="{A41F1DE6-9D81-4CEE-807F-0B75AA0472D5}">
      <dgm:prSet/>
      <dgm:spPr/>
      <dgm:t>
        <a:bodyPr/>
        <a:lstStyle/>
        <a:p>
          <a:endParaRPr lang="en-US"/>
        </a:p>
      </dgm:t>
    </dgm:pt>
    <dgm:pt modelId="{E3A1A6BB-B6CE-4520-B135-6F1BD26CFF9B}" type="sibTrans" cxnId="{A41F1DE6-9D81-4CEE-807F-0B75AA0472D5}">
      <dgm:prSet/>
      <dgm:spPr/>
      <dgm:t>
        <a:bodyPr/>
        <a:lstStyle/>
        <a:p>
          <a:endParaRPr lang="en-US"/>
        </a:p>
      </dgm:t>
    </dgm:pt>
    <dgm:pt modelId="{03BBC4D8-C704-4F6E-946B-FD56DCE42A48}">
      <dgm:prSet/>
      <dgm:spPr/>
      <dgm:t>
        <a:bodyPr/>
        <a:lstStyle/>
        <a:p>
          <a:pPr>
            <a:defRPr b="1"/>
          </a:pPr>
          <a:r>
            <a:rPr lang="en-US"/>
            <a:t>1 Dec.</a:t>
          </a:r>
        </a:p>
      </dgm:t>
    </dgm:pt>
    <dgm:pt modelId="{7623B1B2-DC13-4D53-8DE7-D033939663ED}" type="parTrans" cxnId="{1353B37D-4021-49C6-A935-9577045B02AF}">
      <dgm:prSet/>
      <dgm:spPr/>
      <dgm:t>
        <a:bodyPr/>
        <a:lstStyle/>
        <a:p>
          <a:endParaRPr lang="en-US"/>
        </a:p>
      </dgm:t>
    </dgm:pt>
    <dgm:pt modelId="{A373AEA1-3FF8-4379-8F99-BE88CE18FDE5}" type="sibTrans" cxnId="{1353B37D-4021-49C6-A935-9577045B02AF}">
      <dgm:prSet/>
      <dgm:spPr/>
      <dgm:t>
        <a:bodyPr/>
        <a:lstStyle/>
        <a:p>
          <a:endParaRPr lang="en-US"/>
        </a:p>
      </dgm:t>
    </dgm:pt>
    <dgm:pt modelId="{00AAC980-628F-413E-B043-69E622A00971}">
      <dgm:prSet/>
      <dgm:spPr/>
      <dgm:t>
        <a:bodyPr/>
        <a:lstStyle/>
        <a:p>
          <a:r>
            <a:rPr lang="en-US"/>
            <a:t>Hardware version 1 low resolution prototype</a:t>
          </a:r>
        </a:p>
      </dgm:t>
    </dgm:pt>
    <dgm:pt modelId="{C7820B04-B73B-40F2-B2EF-932F73224E63}" type="parTrans" cxnId="{02AC933A-6342-4480-9FEA-2441CAEF9151}">
      <dgm:prSet/>
      <dgm:spPr/>
      <dgm:t>
        <a:bodyPr/>
        <a:lstStyle/>
        <a:p>
          <a:endParaRPr lang="en-US"/>
        </a:p>
      </dgm:t>
    </dgm:pt>
    <dgm:pt modelId="{3BE01728-4593-4074-A49D-3C45C61DE482}" type="sibTrans" cxnId="{02AC933A-6342-4480-9FEA-2441CAEF9151}">
      <dgm:prSet/>
      <dgm:spPr/>
      <dgm:t>
        <a:bodyPr/>
        <a:lstStyle/>
        <a:p>
          <a:endParaRPr lang="en-US"/>
        </a:p>
      </dgm:t>
    </dgm:pt>
    <dgm:pt modelId="{B9A4305F-67AF-461D-902B-9A3B1C21195A}">
      <dgm:prSet/>
      <dgm:spPr/>
      <dgm:t>
        <a:bodyPr/>
        <a:lstStyle/>
        <a:p>
          <a:pPr>
            <a:defRPr b="1"/>
          </a:pPr>
          <a:r>
            <a:rPr lang="en-US"/>
            <a:t>1 Feb.</a:t>
          </a:r>
        </a:p>
      </dgm:t>
    </dgm:pt>
    <dgm:pt modelId="{5034AB86-83DF-464A-BAF8-3CAFD40A3C69}" type="parTrans" cxnId="{58DB8D96-55CC-4551-9EB9-9F6FC4E37BA9}">
      <dgm:prSet/>
      <dgm:spPr/>
      <dgm:t>
        <a:bodyPr/>
        <a:lstStyle/>
        <a:p>
          <a:endParaRPr lang="en-US"/>
        </a:p>
      </dgm:t>
    </dgm:pt>
    <dgm:pt modelId="{A0DA5874-C1DC-4EEF-B322-F086D0F57DFD}" type="sibTrans" cxnId="{58DB8D96-55CC-4551-9EB9-9F6FC4E37BA9}">
      <dgm:prSet/>
      <dgm:spPr/>
      <dgm:t>
        <a:bodyPr/>
        <a:lstStyle/>
        <a:p>
          <a:endParaRPr lang="en-US"/>
        </a:p>
      </dgm:t>
    </dgm:pt>
    <dgm:pt modelId="{759AFE4A-F1FC-4089-B502-41CDE23DCC0A}">
      <dgm:prSet/>
      <dgm:spPr/>
      <dgm:t>
        <a:bodyPr/>
        <a:lstStyle/>
        <a:p>
          <a:r>
            <a:rPr lang="en-US"/>
            <a:t>Implement necessary software and control</a:t>
          </a:r>
        </a:p>
      </dgm:t>
    </dgm:pt>
    <dgm:pt modelId="{D843DA90-C318-4E9B-85E9-62D4659805ED}" type="parTrans" cxnId="{92D44680-F695-47EA-A892-7681631E0E66}">
      <dgm:prSet/>
      <dgm:spPr/>
      <dgm:t>
        <a:bodyPr/>
        <a:lstStyle/>
        <a:p>
          <a:endParaRPr lang="en-US"/>
        </a:p>
      </dgm:t>
    </dgm:pt>
    <dgm:pt modelId="{32AB8478-6E15-4826-B1E0-5C816C75D3DA}" type="sibTrans" cxnId="{92D44680-F695-47EA-A892-7681631E0E66}">
      <dgm:prSet/>
      <dgm:spPr/>
      <dgm:t>
        <a:bodyPr/>
        <a:lstStyle/>
        <a:p>
          <a:endParaRPr lang="en-US"/>
        </a:p>
      </dgm:t>
    </dgm:pt>
    <dgm:pt modelId="{62183D38-55CD-43FE-BE6D-C52701B55F7B}">
      <dgm:prSet/>
      <dgm:spPr/>
      <dgm:t>
        <a:bodyPr/>
        <a:lstStyle/>
        <a:p>
          <a:pPr>
            <a:defRPr b="1"/>
          </a:pPr>
          <a:r>
            <a:rPr lang="en-US"/>
            <a:t>1 Mar.</a:t>
          </a:r>
        </a:p>
      </dgm:t>
    </dgm:pt>
    <dgm:pt modelId="{82B08912-2CA4-4BE6-891C-9168ED9095F7}" type="parTrans" cxnId="{5E2B1548-DDE2-4EBA-A03E-C7664324E455}">
      <dgm:prSet/>
      <dgm:spPr/>
      <dgm:t>
        <a:bodyPr/>
        <a:lstStyle/>
        <a:p>
          <a:endParaRPr lang="en-US"/>
        </a:p>
      </dgm:t>
    </dgm:pt>
    <dgm:pt modelId="{05F24F8D-CE39-40B7-9B5E-FF7D8A112185}" type="sibTrans" cxnId="{5E2B1548-DDE2-4EBA-A03E-C7664324E455}">
      <dgm:prSet/>
      <dgm:spPr/>
      <dgm:t>
        <a:bodyPr/>
        <a:lstStyle/>
        <a:p>
          <a:endParaRPr lang="en-US"/>
        </a:p>
      </dgm:t>
    </dgm:pt>
    <dgm:pt modelId="{16668BAB-FE52-4C30-A32D-492FFF3C7CF7}">
      <dgm:prSet/>
      <dgm:spPr/>
      <dgm:t>
        <a:bodyPr/>
        <a:lstStyle/>
        <a:p>
          <a:r>
            <a:rPr lang="en-US"/>
            <a:t>Test on high resolution prototype</a:t>
          </a:r>
        </a:p>
      </dgm:t>
    </dgm:pt>
    <dgm:pt modelId="{73CBD3A6-C12D-4F87-815F-0A760010085B}" type="parTrans" cxnId="{82F0B924-DBE6-4699-BB11-D9F4FD70321B}">
      <dgm:prSet/>
      <dgm:spPr/>
      <dgm:t>
        <a:bodyPr/>
        <a:lstStyle/>
        <a:p>
          <a:endParaRPr lang="en-US"/>
        </a:p>
      </dgm:t>
    </dgm:pt>
    <dgm:pt modelId="{0168D110-9584-4BA7-8AB2-0BB4EDDC93B4}" type="sibTrans" cxnId="{82F0B924-DBE6-4699-BB11-D9F4FD70321B}">
      <dgm:prSet/>
      <dgm:spPr/>
      <dgm:t>
        <a:bodyPr/>
        <a:lstStyle/>
        <a:p>
          <a:endParaRPr lang="en-US"/>
        </a:p>
      </dgm:t>
    </dgm:pt>
    <dgm:pt modelId="{84F32790-9E3B-4FA3-9051-8B46C10BCCFE}" type="pres">
      <dgm:prSet presAssocID="{4762B758-6CE4-4555-9D4A-CE38C8508B4A}" presName="root" presStyleCnt="0">
        <dgm:presLayoutVars>
          <dgm:chMax/>
          <dgm:chPref/>
          <dgm:animLvl val="lvl"/>
        </dgm:presLayoutVars>
      </dgm:prSet>
      <dgm:spPr/>
    </dgm:pt>
    <dgm:pt modelId="{53C91092-FE44-4898-84A1-100D2B83C3BF}" type="pres">
      <dgm:prSet presAssocID="{4762B758-6CE4-4555-9D4A-CE38C8508B4A}" presName="divider" presStyleLbl="node1" presStyleIdx="0" presStyleCnt="1"/>
      <dgm:spPr>
        <a:solidFill>
          <a:srgbClr val="002060"/>
        </a:solidFill>
      </dgm:spPr>
    </dgm:pt>
    <dgm:pt modelId="{D96E4756-5D28-47D6-9B16-5F9E2050941A}" type="pres">
      <dgm:prSet presAssocID="{4762B758-6CE4-4555-9D4A-CE38C8508B4A}" presName="nodes" presStyleCnt="0">
        <dgm:presLayoutVars>
          <dgm:chMax/>
          <dgm:chPref/>
          <dgm:animLvl val="lvl"/>
        </dgm:presLayoutVars>
      </dgm:prSet>
      <dgm:spPr/>
    </dgm:pt>
    <dgm:pt modelId="{39B3D898-1315-4699-BE18-738989A49C7F}" type="pres">
      <dgm:prSet presAssocID="{FC5F50F9-AB7B-4F41-9A4C-92DF8AD4143A}" presName="composite" presStyleCnt="0"/>
      <dgm:spPr/>
    </dgm:pt>
    <dgm:pt modelId="{5EDB6095-6F63-4EC4-B305-0E68474889FF}" type="pres">
      <dgm:prSet presAssocID="{FC5F50F9-AB7B-4F41-9A4C-92DF8AD4143A}" presName="L1TextContainer" presStyleLbl="revTx" presStyleIdx="0" presStyleCnt="4">
        <dgm:presLayoutVars>
          <dgm:chMax val="1"/>
          <dgm:chPref val="1"/>
          <dgm:bulletEnabled val="1"/>
        </dgm:presLayoutVars>
      </dgm:prSet>
      <dgm:spPr/>
    </dgm:pt>
    <dgm:pt modelId="{14FEFE0C-B4FB-430A-B97D-2593CBF4E556}" type="pres">
      <dgm:prSet presAssocID="{FC5F50F9-AB7B-4F41-9A4C-92DF8AD4143A}" presName="L2TextContainerWrapper" presStyleCnt="0">
        <dgm:presLayoutVars>
          <dgm:chMax val="0"/>
          <dgm:chPref val="0"/>
          <dgm:bulletEnabled val="1"/>
        </dgm:presLayoutVars>
      </dgm:prSet>
      <dgm:spPr/>
    </dgm:pt>
    <dgm:pt modelId="{F91C6636-1F1F-4634-9E2B-0288E99650B7}" type="pres">
      <dgm:prSet presAssocID="{FC5F50F9-AB7B-4F41-9A4C-92DF8AD4143A}" presName="L2TextContainer" presStyleLbl="bgAccFollowNode1" presStyleIdx="0" presStyleCnt="4"/>
      <dgm:spPr/>
    </dgm:pt>
    <dgm:pt modelId="{D4AE97D3-8F1D-4CC5-8010-FCA1EBFAAE6D}" type="pres">
      <dgm:prSet presAssocID="{FC5F50F9-AB7B-4F41-9A4C-92DF8AD4143A}" presName="FlexibleEmptyPlaceHolder" presStyleCnt="0"/>
      <dgm:spPr/>
    </dgm:pt>
    <dgm:pt modelId="{5A3F921A-CF42-4D4D-BB06-660948704195}" type="pres">
      <dgm:prSet presAssocID="{FC5F50F9-AB7B-4F41-9A4C-92DF8AD4143A}" presName="ConnectLine" presStyleLbl="alignNode1" presStyleIdx="0"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7C6A35BD-A8F1-4557-BA2A-8EFE05B0AFD4}" type="pres">
      <dgm:prSet presAssocID="{FC5F50F9-AB7B-4F41-9A4C-92DF8AD4143A}"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187FCD71-C400-4F98-B75E-E2CF3113866E}" type="pres">
      <dgm:prSet presAssocID="{FC5F50F9-AB7B-4F41-9A4C-92DF8AD4143A}" presName="EmptyPlaceHolder" presStyleCnt="0"/>
      <dgm:spPr/>
    </dgm:pt>
    <dgm:pt modelId="{063CDBAD-2E5E-45A2-9FAE-A9FF46CFBA7B}" type="pres">
      <dgm:prSet presAssocID="{73D3652A-CA6B-4418-9126-06F6A6369BDC}" presName="spaceBetweenRectangles" presStyleCnt="0"/>
      <dgm:spPr/>
    </dgm:pt>
    <dgm:pt modelId="{AB259AD0-5B06-4FB4-8993-97420BF0785F}" type="pres">
      <dgm:prSet presAssocID="{03BBC4D8-C704-4F6E-946B-FD56DCE42A48}" presName="composite" presStyleCnt="0"/>
      <dgm:spPr/>
    </dgm:pt>
    <dgm:pt modelId="{4E113B2C-92B2-4F19-B75B-B6EF8256260D}" type="pres">
      <dgm:prSet presAssocID="{03BBC4D8-C704-4F6E-946B-FD56DCE42A48}" presName="L1TextContainer" presStyleLbl="revTx" presStyleIdx="1" presStyleCnt="4">
        <dgm:presLayoutVars>
          <dgm:chMax val="1"/>
          <dgm:chPref val="1"/>
          <dgm:bulletEnabled val="1"/>
        </dgm:presLayoutVars>
      </dgm:prSet>
      <dgm:spPr/>
    </dgm:pt>
    <dgm:pt modelId="{F226C3AF-453C-4C5E-B3F8-A14A701FF0C7}" type="pres">
      <dgm:prSet presAssocID="{03BBC4D8-C704-4F6E-946B-FD56DCE42A48}" presName="L2TextContainerWrapper" presStyleCnt="0">
        <dgm:presLayoutVars>
          <dgm:chMax val="0"/>
          <dgm:chPref val="0"/>
          <dgm:bulletEnabled val="1"/>
        </dgm:presLayoutVars>
      </dgm:prSet>
      <dgm:spPr/>
    </dgm:pt>
    <dgm:pt modelId="{A3F5CD3B-A472-4093-A4B5-0DDDD64BD677}" type="pres">
      <dgm:prSet presAssocID="{03BBC4D8-C704-4F6E-946B-FD56DCE42A48}" presName="L2TextContainer" presStyleLbl="bgAccFollowNode1" presStyleIdx="1" presStyleCnt="4"/>
      <dgm:spPr/>
    </dgm:pt>
    <dgm:pt modelId="{0D6F5D6D-953A-4C7D-AF5D-4615A333E444}" type="pres">
      <dgm:prSet presAssocID="{03BBC4D8-C704-4F6E-946B-FD56DCE42A48}" presName="FlexibleEmptyPlaceHolder" presStyleCnt="0"/>
      <dgm:spPr/>
    </dgm:pt>
    <dgm:pt modelId="{BFBADAC8-ACA3-4681-AB1E-D4E5AFE61245}" type="pres">
      <dgm:prSet presAssocID="{03BBC4D8-C704-4F6E-946B-FD56DCE42A48}" presName="ConnectLine" presStyleLbl="alignNode1" presStyleIdx="1"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17FA3CBB-71E0-4572-BE3F-D9A917D7C5CD}" type="pres">
      <dgm:prSet presAssocID="{03BBC4D8-C704-4F6E-946B-FD56DCE42A48}"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2E73B498-0C0B-40D8-A390-0EA0EB39064C}" type="pres">
      <dgm:prSet presAssocID="{03BBC4D8-C704-4F6E-946B-FD56DCE42A48}" presName="EmptyPlaceHolder" presStyleCnt="0"/>
      <dgm:spPr/>
    </dgm:pt>
    <dgm:pt modelId="{1E60BC40-6FE4-46E9-86FF-F97DF22FD84A}" type="pres">
      <dgm:prSet presAssocID="{A373AEA1-3FF8-4379-8F99-BE88CE18FDE5}" presName="spaceBetweenRectangles" presStyleCnt="0"/>
      <dgm:spPr/>
    </dgm:pt>
    <dgm:pt modelId="{65470DCE-34A2-4FB8-8C29-5F46DADD3D90}" type="pres">
      <dgm:prSet presAssocID="{B9A4305F-67AF-461D-902B-9A3B1C21195A}" presName="composite" presStyleCnt="0"/>
      <dgm:spPr/>
    </dgm:pt>
    <dgm:pt modelId="{DC04DA24-CD8E-4328-AD2B-B00ABA4B18B0}" type="pres">
      <dgm:prSet presAssocID="{B9A4305F-67AF-461D-902B-9A3B1C21195A}" presName="L1TextContainer" presStyleLbl="revTx" presStyleIdx="2" presStyleCnt="4">
        <dgm:presLayoutVars>
          <dgm:chMax val="1"/>
          <dgm:chPref val="1"/>
          <dgm:bulletEnabled val="1"/>
        </dgm:presLayoutVars>
      </dgm:prSet>
      <dgm:spPr/>
    </dgm:pt>
    <dgm:pt modelId="{903DC48B-34DB-45CF-B7C9-83A44B8C7FD0}" type="pres">
      <dgm:prSet presAssocID="{B9A4305F-67AF-461D-902B-9A3B1C21195A}" presName="L2TextContainerWrapper" presStyleCnt="0">
        <dgm:presLayoutVars>
          <dgm:chMax val="0"/>
          <dgm:chPref val="0"/>
          <dgm:bulletEnabled val="1"/>
        </dgm:presLayoutVars>
      </dgm:prSet>
      <dgm:spPr/>
    </dgm:pt>
    <dgm:pt modelId="{07DE87C9-5FD4-4BA3-83AA-489DCD45A764}" type="pres">
      <dgm:prSet presAssocID="{B9A4305F-67AF-461D-902B-9A3B1C21195A}" presName="L2TextContainer" presStyleLbl="bgAccFollowNode1" presStyleIdx="2" presStyleCnt="4"/>
      <dgm:spPr/>
    </dgm:pt>
    <dgm:pt modelId="{04CDA1EA-533C-40EA-AD6D-CE6C8DFBEE24}" type="pres">
      <dgm:prSet presAssocID="{B9A4305F-67AF-461D-902B-9A3B1C21195A}" presName="FlexibleEmptyPlaceHolder" presStyleCnt="0"/>
      <dgm:spPr/>
    </dgm:pt>
    <dgm:pt modelId="{47582E08-FB0C-4AC5-BA30-1CF2D1DB7484}" type="pres">
      <dgm:prSet presAssocID="{B9A4305F-67AF-461D-902B-9A3B1C21195A}" presName="ConnectLine" presStyleLbl="alignNode1" presStyleIdx="2"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AD56DBEA-9FF8-40D4-94BF-903EA3B5D444}" type="pres">
      <dgm:prSet presAssocID="{B9A4305F-67AF-461D-902B-9A3B1C21195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2E23B9D1-5910-4A27-B716-125630B2E62D}" type="pres">
      <dgm:prSet presAssocID="{B9A4305F-67AF-461D-902B-9A3B1C21195A}" presName="EmptyPlaceHolder" presStyleCnt="0"/>
      <dgm:spPr/>
    </dgm:pt>
    <dgm:pt modelId="{130CD603-9E06-433B-987A-C5430856AC03}" type="pres">
      <dgm:prSet presAssocID="{A0DA5874-C1DC-4EEF-B322-F086D0F57DFD}" presName="spaceBetweenRectangles" presStyleCnt="0"/>
      <dgm:spPr/>
    </dgm:pt>
    <dgm:pt modelId="{E1B4BC62-1ACE-434C-9C60-3D5DAA51251D}" type="pres">
      <dgm:prSet presAssocID="{62183D38-55CD-43FE-BE6D-C52701B55F7B}" presName="composite" presStyleCnt="0"/>
      <dgm:spPr/>
    </dgm:pt>
    <dgm:pt modelId="{CCCE79B0-0F13-4FE2-948D-6B67F2B45D90}" type="pres">
      <dgm:prSet presAssocID="{62183D38-55CD-43FE-BE6D-C52701B55F7B}" presName="L1TextContainer" presStyleLbl="revTx" presStyleIdx="3" presStyleCnt="4">
        <dgm:presLayoutVars>
          <dgm:chMax val="1"/>
          <dgm:chPref val="1"/>
          <dgm:bulletEnabled val="1"/>
        </dgm:presLayoutVars>
      </dgm:prSet>
      <dgm:spPr/>
    </dgm:pt>
    <dgm:pt modelId="{CA1B6D9C-8537-4D2B-B1D1-EADF77324663}" type="pres">
      <dgm:prSet presAssocID="{62183D38-55CD-43FE-BE6D-C52701B55F7B}" presName="L2TextContainerWrapper" presStyleCnt="0">
        <dgm:presLayoutVars>
          <dgm:chMax val="0"/>
          <dgm:chPref val="0"/>
          <dgm:bulletEnabled val="1"/>
        </dgm:presLayoutVars>
      </dgm:prSet>
      <dgm:spPr/>
    </dgm:pt>
    <dgm:pt modelId="{0FB7D618-6128-41D8-8D6E-D7DC8468A609}" type="pres">
      <dgm:prSet presAssocID="{62183D38-55CD-43FE-BE6D-C52701B55F7B}" presName="L2TextContainer" presStyleLbl="bgAccFollowNode1" presStyleIdx="3" presStyleCnt="4"/>
      <dgm:spPr/>
    </dgm:pt>
    <dgm:pt modelId="{D01C3CE1-BFF4-4007-8808-C9136A46DCFE}" type="pres">
      <dgm:prSet presAssocID="{62183D38-55CD-43FE-BE6D-C52701B55F7B}" presName="FlexibleEmptyPlaceHolder" presStyleCnt="0"/>
      <dgm:spPr/>
    </dgm:pt>
    <dgm:pt modelId="{68F02299-80A1-487E-A15F-F0B721662DDB}" type="pres">
      <dgm:prSet presAssocID="{62183D38-55CD-43FE-BE6D-C52701B55F7B}" presName="ConnectLine" presStyleLbl="alignNode1" presStyleIdx="3"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8EE25D88-9DCF-4025-B9ED-13CBCB76C759}" type="pres">
      <dgm:prSet presAssocID="{62183D38-55CD-43FE-BE6D-C52701B55F7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6446B1A1-CC99-4DCB-9F2B-FBC978A00B86}" type="pres">
      <dgm:prSet presAssocID="{62183D38-55CD-43FE-BE6D-C52701B55F7B}" presName="EmptyPlaceHolder" presStyleCnt="0"/>
      <dgm:spPr/>
    </dgm:pt>
  </dgm:ptLst>
  <dgm:cxnLst>
    <dgm:cxn modelId="{82F0B924-DBE6-4699-BB11-D9F4FD70321B}" srcId="{62183D38-55CD-43FE-BE6D-C52701B55F7B}" destId="{16668BAB-FE52-4C30-A32D-492FFF3C7CF7}" srcOrd="0" destOrd="0" parTransId="{73CBD3A6-C12D-4F87-815F-0A760010085B}" sibTransId="{0168D110-9584-4BA7-8AB2-0BB4EDDC93B4}"/>
    <dgm:cxn modelId="{08430A39-9E21-4D4A-81FE-8453ED06D7C9}" type="presOf" srcId="{03BBC4D8-C704-4F6E-946B-FD56DCE42A48}" destId="{4E113B2C-92B2-4F19-B75B-B6EF8256260D}" srcOrd="0" destOrd="0" presId="urn:microsoft.com/office/officeart/2017/3/layout/HorizontalPathTimeline"/>
    <dgm:cxn modelId="{02AC933A-6342-4480-9FEA-2441CAEF9151}" srcId="{03BBC4D8-C704-4F6E-946B-FD56DCE42A48}" destId="{00AAC980-628F-413E-B043-69E622A00971}" srcOrd="0" destOrd="0" parTransId="{C7820B04-B73B-40F2-B2EF-932F73224E63}" sibTransId="{3BE01728-4593-4074-A49D-3C45C61DE482}"/>
    <dgm:cxn modelId="{5E2B1548-DDE2-4EBA-A03E-C7664324E455}" srcId="{4762B758-6CE4-4555-9D4A-CE38C8508B4A}" destId="{62183D38-55CD-43FE-BE6D-C52701B55F7B}" srcOrd="3" destOrd="0" parTransId="{82B08912-2CA4-4BE6-891C-9168ED9095F7}" sibTransId="{05F24F8D-CE39-40B7-9B5E-FF7D8A112185}"/>
    <dgm:cxn modelId="{93E2B974-1295-41FE-A40E-88F0B8506EA6}" type="presOf" srcId="{4762B758-6CE4-4555-9D4A-CE38C8508B4A}" destId="{84F32790-9E3B-4FA3-9051-8B46C10BCCFE}" srcOrd="0" destOrd="0" presId="urn:microsoft.com/office/officeart/2017/3/layout/HorizontalPathTimeline"/>
    <dgm:cxn modelId="{9A840F77-1AF8-4873-8F07-E405913DC869}" type="presOf" srcId="{DDBD208B-91BB-4E7B-AE1E-F4F9A0472509}" destId="{F91C6636-1F1F-4634-9E2B-0288E99650B7}" srcOrd="0" destOrd="0" presId="urn:microsoft.com/office/officeart/2017/3/layout/HorizontalPathTimeline"/>
    <dgm:cxn modelId="{1353B37D-4021-49C6-A935-9577045B02AF}" srcId="{4762B758-6CE4-4555-9D4A-CE38C8508B4A}" destId="{03BBC4D8-C704-4F6E-946B-FD56DCE42A48}" srcOrd="1" destOrd="0" parTransId="{7623B1B2-DC13-4D53-8DE7-D033939663ED}" sibTransId="{A373AEA1-3FF8-4379-8F99-BE88CE18FDE5}"/>
    <dgm:cxn modelId="{92D44680-F695-47EA-A892-7681631E0E66}" srcId="{B9A4305F-67AF-461D-902B-9A3B1C21195A}" destId="{759AFE4A-F1FC-4089-B502-41CDE23DCC0A}" srcOrd="0" destOrd="0" parTransId="{D843DA90-C318-4E9B-85E9-62D4659805ED}" sibTransId="{32AB8478-6E15-4826-B1E0-5C816C75D3DA}"/>
    <dgm:cxn modelId="{0F7F5D83-F0E2-4D26-B631-6A8999B8F839}" type="presOf" srcId="{B9A4305F-67AF-461D-902B-9A3B1C21195A}" destId="{DC04DA24-CD8E-4328-AD2B-B00ABA4B18B0}" srcOrd="0" destOrd="0" presId="urn:microsoft.com/office/officeart/2017/3/layout/HorizontalPathTimeline"/>
    <dgm:cxn modelId="{58DB8D96-55CC-4551-9EB9-9F6FC4E37BA9}" srcId="{4762B758-6CE4-4555-9D4A-CE38C8508B4A}" destId="{B9A4305F-67AF-461D-902B-9A3B1C21195A}" srcOrd="2" destOrd="0" parTransId="{5034AB86-83DF-464A-BAF8-3CAFD40A3C69}" sibTransId="{A0DA5874-C1DC-4EEF-B322-F086D0F57DFD}"/>
    <dgm:cxn modelId="{993907AD-D7A6-49D7-8209-C982CF312F62}" type="presOf" srcId="{759AFE4A-F1FC-4089-B502-41CDE23DCC0A}" destId="{07DE87C9-5FD4-4BA3-83AA-489DCD45A764}" srcOrd="0" destOrd="0" presId="urn:microsoft.com/office/officeart/2017/3/layout/HorizontalPathTimeline"/>
    <dgm:cxn modelId="{A41F1DE6-9D81-4CEE-807F-0B75AA0472D5}" srcId="{FC5F50F9-AB7B-4F41-9A4C-92DF8AD4143A}" destId="{DDBD208B-91BB-4E7B-AE1E-F4F9A0472509}" srcOrd="0" destOrd="0" parTransId="{8AC52681-F766-43AC-97F7-2A53A406861A}" sibTransId="{E3A1A6BB-B6CE-4520-B135-6F1BD26CFF9B}"/>
    <dgm:cxn modelId="{ED5520E8-D48B-4E39-A0C2-8C7B0F4C1806}" type="presOf" srcId="{FC5F50F9-AB7B-4F41-9A4C-92DF8AD4143A}" destId="{5EDB6095-6F63-4EC4-B305-0E68474889FF}" srcOrd="0" destOrd="0" presId="urn:microsoft.com/office/officeart/2017/3/layout/HorizontalPathTimeline"/>
    <dgm:cxn modelId="{AF5C2EEF-552A-42C1-8F5A-9BA535DEE3FE}" type="presOf" srcId="{16668BAB-FE52-4C30-A32D-492FFF3C7CF7}" destId="{0FB7D618-6128-41D8-8D6E-D7DC8468A609}" srcOrd="0" destOrd="0" presId="urn:microsoft.com/office/officeart/2017/3/layout/HorizontalPathTimeline"/>
    <dgm:cxn modelId="{08F423F2-04F8-4938-A546-E750708F272F}" type="presOf" srcId="{62183D38-55CD-43FE-BE6D-C52701B55F7B}" destId="{CCCE79B0-0F13-4FE2-948D-6B67F2B45D90}" srcOrd="0" destOrd="0" presId="urn:microsoft.com/office/officeart/2017/3/layout/HorizontalPathTimeline"/>
    <dgm:cxn modelId="{19F133F3-A755-4230-BE77-71952EF48631}" srcId="{4762B758-6CE4-4555-9D4A-CE38C8508B4A}" destId="{FC5F50F9-AB7B-4F41-9A4C-92DF8AD4143A}" srcOrd="0" destOrd="0" parTransId="{1A5123C2-AE07-4543-98E2-BD9CD858878C}" sibTransId="{73D3652A-CA6B-4418-9126-06F6A6369BDC}"/>
    <dgm:cxn modelId="{A2F1A0FB-1806-47A5-9F4B-4E1F6CD70274}" type="presOf" srcId="{00AAC980-628F-413E-B043-69E622A00971}" destId="{A3F5CD3B-A472-4093-A4B5-0DDDD64BD677}" srcOrd="0" destOrd="0" presId="urn:microsoft.com/office/officeart/2017/3/layout/HorizontalPathTimeline"/>
    <dgm:cxn modelId="{D5400EDF-3DD2-4D06-B8F6-583D876D7F57}" type="presParOf" srcId="{84F32790-9E3B-4FA3-9051-8B46C10BCCFE}" destId="{53C91092-FE44-4898-84A1-100D2B83C3BF}" srcOrd="0" destOrd="0" presId="urn:microsoft.com/office/officeart/2017/3/layout/HorizontalPathTimeline"/>
    <dgm:cxn modelId="{6BC3C769-BFB7-4858-B80B-848BD8EA0EB3}" type="presParOf" srcId="{84F32790-9E3B-4FA3-9051-8B46C10BCCFE}" destId="{D96E4756-5D28-47D6-9B16-5F9E2050941A}" srcOrd="1" destOrd="0" presId="urn:microsoft.com/office/officeart/2017/3/layout/HorizontalPathTimeline"/>
    <dgm:cxn modelId="{71B948A8-7B0F-4259-AD04-09C66C72F195}" type="presParOf" srcId="{D96E4756-5D28-47D6-9B16-5F9E2050941A}" destId="{39B3D898-1315-4699-BE18-738989A49C7F}" srcOrd="0" destOrd="0" presId="urn:microsoft.com/office/officeart/2017/3/layout/HorizontalPathTimeline"/>
    <dgm:cxn modelId="{618502BD-1FD5-4617-B152-FEF09BED8FC6}" type="presParOf" srcId="{39B3D898-1315-4699-BE18-738989A49C7F}" destId="{5EDB6095-6F63-4EC4-B305-0E68474889FF}" srcOrd="0" destOrd="0" presId="urn:microsoft.com/office/officeart/2017/3/layout/HorizontalPathTimeline"/>
    <dgm:cxn modelId="{A646532F-5CD1-4D9E-AD74-064BA66BE044}" type="presParOf" srcId="{39B3D898-1315-4699-BE18-738989A49C7F}" destId="{14FEFE0C-B4FB-430A-B97D-2593CBF4E556}" srcOrd="1" destOrd="0" presId="urn:microsoft.com/office/officeart/2017/3/layout/HorizontalPathTimeline"/>
    <dgm:cxn modelId="{9F4701A8-374B-46CC-8FC2-325A6372B60B}" type="presParOf" srcId="{14FEFE0C-B4FB-430A-B97D-2593CBF4E556}" destId="{F91C6636-1F1F-4634-9E2B-0288E99650B7}" srcOrd="0" destOrd="0" presId="urn:microsoft.com/office/officeart/2017/3/layout/HorizontalPathTimeline"/>
    <dgm:cxn modelId="{A1544603-5588-49A4-A249-5B4A1BD398D5}" type="presParOf" srcId="{14FEFE0C-B4FB-430A-B97D-2593CBF4E556}" destId="{D4AE97D3-8F1D-4CC5-8010-FCA1EBFAAE6D}" srcOrd="1" destOrd="0" presId="urn:microsoft.com/office/officeart/2017/3/layout/HorizontalPathTimeline"/>
    <dgm:cxn modelId="{4F4493EB-0CFE-4F13-8E4C-66E8008DC865}" type="presParOf" srcId="{39B3D898-1315-4699-BE18-738989A49C7F}" destId="{5A3F921A-CF42-4D4D-BB06-660948704195}" srcOrd="2" destOrd="0" presId="urn:microsoft.com/office/officeart/2017/3/layout/HorizontalPathTimeline"/>
    <dgm:cxn modelId="{F04EC81B-B8ED-4671-988F-F63F72BE3E0E}" type="presParOf" srcId="{39B3D898-1315-4699-BE18-738989A49C7F}" destId="{7C6A35BD-A8F1-4557-BA2A-8EFE05B0AFD4}" srcOrd="3" destOrd="0" presId="urn:microsoft.com/office/officeart/2017/3/layout/HorizontalPathTimeline"/>
    <dgm:cxn modelId="{04937ED5-DFE2-451C-98A1-E807DB721811}" type="presParOf" srcId="{39B3D898-1315-4699-BE18-738989A49C7F}" destId="{187FCD71-C400-4F98-B75E-E2CF3113866E}" srcOrd="4" destOrd="0" presId="urn:microsoft.com/office/officeart/2017/3/layout/HorizontalPathTimeline"/>
    <dgm:cxn modelId="{CC0A540E-5E52-48F6-B377-1593D4DFF48D}" type="presParOf" srcId="{D96E4756-5D28-47D6-9B16-5F9E2050941A}" destId="{063CDBAD-2E5E-45A2-9FAE-A9FF46CFBA7B}" srcOrd="1" destOrd="0" presId="urn:microsoft.com/office/officeart/2017/3/layout/HorizontalPathTimeline"/>
    <dgm:cxn modelId="{24CF6B47-AA26-4853-A9D7-F489CC02E889}" type="presParOf" srcId="{D96E4756-5D28-47D6-9B16-5F9E2050941A}" destId="{AB259AD0-5B06-4FB4-8993-97420BF0785F}" srcOrd="2" destOrd="0" presId="urn:microsoft.com/office/officeart/2017/3/layout/HorizontalPathTimeline"/>
    <dgm:cxn modelId="{FD2AE93C-D142-4366-A1AA-A81363757C2F}" type="presParOf" srcId="{AB259AD0-5B06-4FB4-8993-97420BF0785F}" destId="{4E113B2C-92B2-4F19-B75B-B6EF8256260D}" srcOrd="0" destOrd="0" presId="urn:microsoft.com/office/officeart/2017/3/layout/HorizontalPathTimeline"/>
    <dgm:cxn modelId="{6F85CDD0-E6DA-4A4E-A7D4-B99CE10F3B83}" type="presParOf" srcId="{AB259AD0-5B06-4FB4-8993-97420BF0785F}" destId="{F226C3AF-453C-4C5E-B3F8-A14A701FF0C7}" srcOrd="1" destOrd="0" presId="urn:microsoft.com/office/officeart/2017/3/layout/HorizontalPathTimeline"/>
    <dgm:cxn modelId="{3E195697-B26E-410B-9C11-EAD2E0FE10A1}" type="presParOf" srcId="{F226C3AF-453C-4C5E-B3F8-A14A701FF0C7}" destId="{A3F5CD3B-A472-4093-A4B5-0DDDD64BD677}" srcOrd="0" destOrd="0" presId="urn:microsoft.com/office/officeart/2017/3/layout/HorizontalPathTimeline"/>
    <dgm:cxn modelId="{B6951B75-B7E5-415A-BBE6-FB106C911CCD}" type="presParOf" srcId="{F226C3AF-453C-4C5E-B3F8-A14A701FF0C7}" destId="{0D6F5D6D-953A-4C7D-AF5D-4615A333E444}" srcOrd="1" destOrd="0" presId="urn:microsoft.com/office/officeart/2017/3/layout/HorizontalPathTimeline"/>
    <dgm:cxn modelId="{CF7F511E-5643-4448-85C8-8DF4906EE0F7}" type="presParOf" srcId="{AB259AD0-5B06-4FB4-8993-97420BF0785F}" destId="{BFBADAC8-ACA3-4681-AB1E-D4E5AFE61245}" srcOrd="2" destOrd="0" presId="urn:microsoft.com/office/officeart/2017/3/layout/HorizontalPathTimeline"/>
    <dgm:cxn modelId="{C58CBDD0-FF7F-4221-945A-7C7F8855A9F8}" type="presParOf" srcId="{AB259AD0-5B06-4FB4-8993-97420BF0785F}" destId="{17FA3CBB-71E0-4572-BE3F-D9A917D7C5CD}" srcOrd="3" destOrd="0" presId="urn:microsoft.com/office/officeart/2017/3/layout/HorizontalPathTimeline"/>
    <dgm:cxn modelId="{BC0DA4AD-2350-4363-8AAB-8FAC2E3D5AB8}" type="presParOf" srcId="{AB259AD0-5B06-4FB4-8993-97420BF0785F}" destId="{2E73B498-0C0B-40D8-A390-0EA0EB39064C}" srcOrd="4" destOrd="0" presId="urn:microsoft.com/office/officeart/2017/3/layout/HorizontalPathTimeline"/>
    <dgm:cxn modelId="{3EAFEE2E-5DF5-4D42-87AB-A07C129C1BB6}" type="presParOf" srcId="{D96E4756-5D28-47D6-9B16-5F9E2050941A}" destId="{1E60BC40-6FE4-46E9-86FF-F97DF22FD84A}" srcOrd="3" destOrd="0" presId="urn:microsoft.com/office/officeart/2017/3/layout/HorizontalPathTimeline"/>
    <dgm:cxn modelId="{406D39A7-198C-4C70-A5F0-2D3E56E3B8D1}" type="presParOf" srcId="{D96E4756-5D28-47D6-9B16-5F9E2050941A}" destId="{65470DCE-34A2-4FB8-8C29-5F46DADD3D90}" srcOrd="4" destOrd="0" presId="urn:microsoft.com/office/officeart/2017/3/layout/HorizontalPathTimeline"/>
    <dgm:cxn modelId="{6B8B8264-2DDD-45B0-ABE9-185BA4CD2796}" type="presParOf" srcId="{65470DCE-34A2-4FB8-8C29-5F46DADD3D90}" destId="{DC04DA24-CD8E-4328-AD2B-B00ABA4B18B0}" srcOrd="0" destOrd="0" presId="urn:microsoft.com/office/officeart/2017/3/layout/HorizontalPathTimeline"/>
    <dgm:cxn modelId="{B3CEE703-86F8-46FA-86FC-2AEF61B0C006}" type="presParOf" srcId="{65470DCE-34A2-4FB8-8C29-5F46DADD3D90}" destId="{903DC48B-34DB-45CF-B7C9-83A44B8C7FD0}" srcOrd="1" destOrd="0" presId="urn:microsoft.com/office/officeart/2017/3/layout/HorizontalPathTimeline"/>
    <dgm:cxn modelId="{E8B6C99C-99E2-492D-BEDF-D42DE27222F8}" type="presParOf" srcId="{903DC48B-34DB-45CF-B7C9-83A44B8C7FD0}" destId="{07DE87C9-5FD4-4BA3-83AA-489DCD45A764}" srcOrd="0" destOrd="0" presId="urn:microsoft.com/office/officeart/2017/3/layout/HorizontalPathTimeline"/>
    <dgm:cxn modelId="{7D69BCCB-9A4B-4A7C-90A2-2C6C57D2C476}" type="presParOf" srcId="{903DC48B-34DB-45CF-B7C9-83A44B8C7FD0}" destId="{04CDA1EA-533C-40EA-AD6D-CE6C8DFBEE24}" srcOrd="1" destOrd="0" presId="urn:microsoft.com/office/officeart/2017/3/layout/HorizontalPathTimeline"/>
    <dgm:cxn modelId="{9B85ADFC-2ED0-4348-8E36-31C928BB5DA2}" type="presParOf" srcId="{65470DCE-34A2-4FB8-8C29-5F46DADD3D90}" destId="{47582E08-FB0C-4AC5-BA30-1CF2D1DB7484}" srcOrd="2" destOrd="0" presId="urn:microsoft.com/office/officeart/2017/3/layout/HorizontalPathTimeline"/>
    <dgm:cxn modelId="{9839B628-748C-4BAD-968E-D26AAB702C63}" type="presParOf" srcId="{65470DCE-34A2-4FB8-8C29-5F46DADD3D90}" destId="{AD56DBEA-9FF8-40D4-94BF-903EA3B5D444}" srcOrd="3" destOrd="0" presId="urn:microsoft.com/office/officeart/2017/3/layout/HorizontalPathTimeline"/>
    <dgm:cxn modelId="{765A229C-0BD6-4302-9610-5984F6BF0AA6}" type="presParOf" srcId="{65470DCE-34A2-4FB8-8C29-5F46DADD3D90}" destId="{2E23B9D1-5910-4A27-B716-125630B2E62D}" srcOrd="4" destOrd="0" presId="urn:microsoft.com/office/officeart/2017/3/layout/HorizontalPathTimeline"/>
    <dgm:cxn modelId="{24E673EE-6AC0-4C77-A6F8-B97052FC73D7}" type="presParOf" srcId="{D96E4756-5D28-47D6-9B16-5F9E2050941A}" destId="{130CD603-9E06-433B-987A-C5430856AC03}" srcOrd="5" destOrd="0" presId="urn:microsoft.com/office/officeart/2017/3/layout/HorizontalPathTimeline"/>
    <dgm:cxn modelId="{9B4B946F-9F86-420D-B24E-AC314C549E25}" type="presParOf" srcId="{D96E4756-5D28-47D6-9B16-5F9E2050941A}" destId="{E1B4BC62-1ACE-434C-9C60-3D5DAA51251D}" srcOrd="6" destOrd="0" presId="urn:microsoft.com/office/officeart/2017/3/layout/HorizontalPathTimeline"/>
    <dgm:cxn modelId="{E5E63E51-BC97-480B-8C70-52AA64259EC5}" type="presParOf" srcId="{E1B4BC62-1ACE-434C-9C60-3D5DAA51251D}" destId="{CCCE79B0-0F13-4FE2-948D-6B67F2B45D90}" srcOrd="0" destOrd="0" presId="urn:microsoft.com/office/officeart/2017/3/layout/HorizontalPathTimeline"/>
    <dgm:cxn modelId="{6AEAC261-95A6-4B19-B6BF-5AC983CA467C}" type="presParOf" srcId="{E1B4BC62-1ACE-434C-9C60-3D5DAA51251D}" destId="{CA1B6D9C-8537-4D2B-B1D1-EADF77324663}" srcOrd="1" destOrd="0" presId="urn:microsoft.com/office/officeart/2017/3/layout/HorizontalPathTimeline"/>
    <dgm:cxn modelId="{1811247C-B873-497A-AC7D-018F2F777FD2}" type="presParOf" srcId="{CA1B6D9C-8537-4D2B-B1D1-EADF77324663}" destId="{0FB7D618-6128-41D8-8D6E-D7DC8468A609}" srcOrd="0" destOrd="0" presId="urn:microsoft.com/office/officeart/2017/3/layout/HorizontalPathTimeline"/>
    <dgm:cxn modelId="{4D572E70-0ACA-4E1B-A3F3-140BD0F9013B}" type="presParOf" srcId="{CA1B6D9C-8537-4D2B-B1D1-EADF77324663}" destId="{D01C3CE1-BFF4-4007-8808-C9136A46DCFE}" srcOrd="1" destOrd="0" presId="urn:microsoft.com/office/officeart/2017/3/layout/HorizontalPathTimeline"/>
    <dgm:cxn modelId="{415B9E09-B818-4222-8E04-590C518151F9}" type="presParOf" srcId="{E1B4BC62-1ACE-434C-9C60-3D5DAA51251D}" destId="{68F02299-80A1-487E-A15F-F0B721662DDB}" srcOrd="2" destOrd="0" presId="urn:microsoft.com/office/officeart/2017/3/layout/HorizontalPathTimeline"/>
    <dgm:cxn modelId="{F4DC8FF0-2F0B-409C-ACD1-740F271A9778}" type="presParOf" srcId="{E1B4BC62-1ACE-434C-9C60-3D5DAA51251D}" destId="{8EE25D88-9DCF-4025-B9ED-13CBCB76C759}" srcOrd="3" destOrd="0" presId="urn:microsoft.com/office/officeart/2017/3/layout/HorizontalPathTimeline"/>
    <dgm:cxn modelId="{5FB2B0CE-2576-4B09-A407-4540DCE593BC}" type="presParOf" srcId="{E1B4BC62-1ACE-434C-9C60-3D5DAA51251D}" destId="{6446B1A1-CC99-4DCB-9F2B-FBC978A00B86}"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B6095-6F63-4EC4-B305-0E68474889FF}">
      <dsp:nvSpPr>
        <dsp:cNvPr id="0" name=""/>
        <dsp:cNvSpPr/>
      </dsp:nvSpPr>
      <dsp:spPr>
        <a:xfrm>
          <a:off x="421804" y="23366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1 Nov.</a:t>
          </a:r>
        </a:p>
      </dsp:txBody>
      <dsp:txXfrm>
        <a:off x="421804" y="2336668"/>
        <a:ext cx="3364170" cy="491701"/>
      </dsp:txXfrm>
    </dsp:sp>
    <dsp:sp modelId="{53C91092-FE44-4898-84A1-100D2B83C3BF}">
      <dsp:nvSpPr>
        <dsp:cNvPr id="0" name=""/>
        <dsp:cNvSpPr/>
      </dsp:nvSpPr>
      <dsp:spPr>
        <a:xfrm>
          <a:off x="0" y="2088642"/>
          <a:ext cx="10515600" cy="17405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C6636-1F1F-4634-9E2B-0288E99650B7}">
      <dsp:nvSpPr>
        <dsp:cNvPr id="0" name=""/>
        <dsp:cNvSpPr/>
      </dsp:nvSpPr>
      <dsp:spPr>
        <a:xfrm>
          <a:off x="253596" y="741903"/>
          <a:ext cx="3700587" cy="6070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finalize parameters</a:t>
          </a:r>
        </a:p>
      </dsp:txBody>
      <dsp:txXfrm>
        <a:off x="253596" y="741903"/>
        <a:ext cx="3700587" cy="607011"/>
      </dsp:txXfrm>
    </dsp:sp>
    <dsp:sp modelId="{5A3F921A-CF42-4D4D-BB06-660948704195}">
      <dsp:nvSpPr>
        <dsp:cNvPr id="0" name=""/>
        <dsp:cNvSpPr/>
      </dsp:nvSpPr>
      <dsp:spPr>
        <a:xfrm>
          <a:off x="2103890" y="1348914"/>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E113B2C-92B2-4F19-B75B-B6EF8256260D}">
      <dsp:nvSpPr>
        <dsp:cNvPr id="0" name=""/>
        <dsp:cNvSpPr/>
      </dsp:nvSpPr>
      <dsp:spPr>
        <a:xfrm>
          <a:off x="2524411" y="15229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1 Dec.</a:t>
          </a:r>
        </a:p>
      </dsp:txBody>
      <dsp:txXfrm>
        <a:off x="2524411" y="1522968"/>
        <a:ext cx="3364170" cy="491701"/>
      </dsp:txXfrm>
    </dsp:sp>
    <dsp:sp modelId="{A3F5CD3B-A472-4093-A4B5-0DDDD64BD677}">
      <dsp:nvSpPr>
        <dsp:cNvPr id="0" name=""/>
        <dsp:cNvSpPr/>
      </dsp:nvSpPr>
      <dsp:spPr>
        <a:xfrm>
          <a:off x="2356202" y="3002423"/>
          <a:ext cx="3700587" cy="7208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Hardware version 1 low resolution prototype</a:t>
          </a:r>
        </a:p>
      </dsp:txBody>
      <dsp:txXfrm>
        <a:off x="2356202" y="3002423"/>
        <a:ext cx="3700587" cy="720826"/>
      </dsp:txXfrm>
    </dsp:sp>
    <dsp:sp modelId="{BFBADAC8-ACA3-4681-AB1E-D4E5AFE61245}">
      <dsp:nvSpPr>
        <dsp:cNvPr id="0" name=""/>
        <dsp:cNvSpPr/>
      </dsp:nvSpPr>
      <dsp:spPr>
        <a:xfrm>
          <a:off x="4206496" y="2262695"/>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C6A35BD-A8F1-4557-BA2A-8EFE05B0AFD4}">
      <dsp:nvSpPr>
        <dsp:cNvPr id="0" name=""/>
        <dsp:cNvSpPr/>
      </dsp:nvSpPr>
      <dsp:spPr>
        <a:xfrm>
          <a:off x="204949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7FA3CBB-71E0-4572-BE3F-D9A917D7C5CD}">
      <dsp:nvSpPr>
        <dsp:cNvPr id="0" name=""/>
        <dsp:cNvSpPr/>
      </dsp:nvSpPr>
      <dsp:spPr>
        <a:xfrm>
          <a:off x="415210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C04DA24-CD8E-4328-AD2B-B00ABA4B18B0}">
      <dsp:nvSpPr>
        <dsp:cNvPr id="0" name=""/>
        <dsp:cNvSpPr/>
      </dsp:nvSpPr>
      <dsp:spPr>
        <a:xfrm>
          <a:off x="4627018" y="23366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1 Feb.</a:t>
          </a:r>
        </a:p>
      </dsp:txBody>
      <dsp:txXfrm>
        <a:off x="4627018" y="2336668"/>
        <a:ext cx="3364170" cy="491701"/>
      </dsp:txXfrm>
    </dsp:sp>
    <dsp:sp modelId="{07DE87C9-5FD4-4BA3-83AA-489DCD45A764}">
      <dsp:nvSpPr>
        <dsp:cNvPr id="0" name=""/>
        <dsp:cNvSpPr/>
      </dsp:nvSpPr>
      <dsp:spPr>
        <a:xfrm>
          <a:off x="4458809" y="741903"/>
          <a:ext cx="3700587" cy="6070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Implement necessary software and control</a:t>
          </a:r>
        </a:p>
      </dsp:txBody>
      <dsp:txXfrm>
        <a:off x="4458809" y="741903"/>
        <a:ext cx="3700587" cy="607011"/>
      </dsp:txXfrm>
    </dsp:sp>
    <dsp:sp modelId="{47582E08-FB0C-4AC5-BA30-1CF2D1DB7484}">
      <dsp:nvSpPr>
        <dsp:cNvPr id="0" name=""/>
        <dsp:cNvSpPr/>
      </dsp:nvSpPr>
      <dsp:spPr>
        <a:xfrm>
          <a:off x="6309103" y="1348914"/>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CCCE79B0-0F13-4FE2-948D-6B67F2B45D90}">
      <dsp:nvSpPr>
        <dsp:cNvPr id="0" name=""/>
        <dsp:cNvSpPr/>
      </dsp:nvSpPr>
      <dsp:spPr>
        <a:xfrm>
          <a:off x="6729624" y="15229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1 Mar.</a:t>
          </a:r>
        </a:p>
      </dsp:txBody>
      <dsp:txXfrm>
        <a:off x="6729624" y="1522968"/>
        <a:ext cx="3364170" cy="491701"/>
      </dsp:txXfrm>
    </dsp:sp>
    <dsp:sp modelId="{0FB7D618-6128-41D8-8D6E-D7DC8468A609}">
      <dsp:nvSpPr>
        <dsp:cNvPr id="0" name=""/>
        <dsp:cNvSpPr/>
      </dsp:nvSpPr>
      <dsp:spPr>
        <a:xfrm>
          <a:off x="6561416" y="3002423"/>
          <a:ext cx="3700587" cy="6070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Test on high resolution prototype</a:t>
          </a:r>
        </a:p>
      </dsp:txBody>
      <dsp:txXfrm>
        <a:off x="6561416" y="3002423"/>
        <a:ext cx="3700587" cy="607011"/>
      </dsp:txXfrm>
    </dsp:sp>
    <dsp:sp modelId="{68F02299-80A1-487E-A15F-F0B721662DDB}">
      <dsp:nvSpPr>
        <dsp:cNvPr id="0" name=""/>
        <dsp:cNvSpPr/>
      </dsp:nvSpPr>
      <dsp:spPr>
        <a:xfrm>
          <a:off x="8411709" y="2262695"/>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D56DBEA-9FF8-40D4-94BF-903EA3B5D444}">
      <dsp:nvSpPr>
        <dsp:cNvPr id="0" name=""/>
        <dsp:cNvSpPr/>
      </dsp:nvSpPr>
      <dsp:spPr>
        <a:xfrm>
          <a:off x="625471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EE25D88-9DCF-4025-B9ED-13CBCB76C759}">
      <dsp:nvSpPr>
        <dsp:cNvPr id="0" name=""/>
        <dsp:cNvSpPr/>
      </dsp:nvSpPr>
      <dsp:spPr>
        <a:xfrm>
          <a:off x="835731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23DA8-336B-2A4E-A622-8A35A294BECA}"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18A52-A4FE-DC4D-A772-ACA11CCC2F2F}" type="slidenum">
              <a:rPr lang="en-US" smtClean="0"/>
              <a:t>‹#›</a:t>
            </a:fld>
            <a:endParaRPr lang="en-US"/>
          </a:p>
        </p:txBody>
      </p:sp>
    </p:spTree>
    <p:extLst>
      <p:ext uri="{BB962C8B-B14F-4D97-AF65-F5344CB8AC3E}">
        <p14:creationId xmlns:p14="http://schemas.microsoft.com/office/powerpoint/2010/main" val="1640301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8A52-A4FE-DC4D-A772-ACA11CCC2F2F}" type="slidenum">
              <a:rPr lang="en-US" smtClean="0"/>
              <a:t>3</a:t>
            </a:fld>
            <a:endParaRPr lang="en-US"/>
          </a:p>
        </p:txBody>
      </p:sp>
    </p:spTree>
    <p:extLst>
      <p:ext uri="{BB962C8B-B14F-4D97-AF65-F5344CB8AC3E}">
        <p14:creationId xmlns:p14="http://schemas.microsoft.com/office/powerpoint/2010/main" val="1498590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8727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67412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5067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47415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31490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4883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0672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33076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64866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71300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74548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10/31/23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6834318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microsoft.com/office/2017/06/relationships/model3d" Target="../media/model3d1.glb"/></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svg"/><Relationship Id="rId2" Type="http://schemas.microsoft.com/office/2017/06/relationships/model3d" Target="../media/model3d2.glb"/><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microsoft.com/office/2017/06/relationships/model3d" Target="../media/model3d3.glb"/></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17/06/relationships/model3d" Target="../media/model3d4.glb"/></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BB02ACE-6952-E76B-BA38-E2C04ED36829}"/>
              </a:ext>
            </a:extLst>
          </p:cNvPr>
          <p:cNvSpPr>
            <a:spLocks noGrp="1"/>
          </p:cNvSpPr>
          <p:nvPr>
            <p:ph type="subTitle" idx="1"/>
          </p:nvPr>
        </p:nvSpPr>
        <p:spPr>
          <a:xfrm>
            <a:off x="509979" y="4389847"/>
            <a:ext cx="10793895" cy="659726"/>
          </a:xfrm>
        </p:spPr>
        <p:txBody>
          <a:bodyPr vert="horz" lIns="91440" tIns="45720" rIns="91440" bIns="45720" rtlCol="0" anchor="t">
            <a:normAutofit/>
          </a:bodyPr>
          <a:lstStyle/>
          <a:p>
            <a:r>
              <a:rPr lang="en-GB">
                <a:latin typeface="Lato" panose="020F0502020204030203" pitchFamily="34" charset="0"/>
              </a:rPr>
              <a:t>Karim Hammoud        </a:t>
            </a:r>
            <a:r>
              <a:rPr lang="en-GB" err="1">
                <a:latin typeface="Lato" panose="020F0502020204030203" pitchFamily="34" charset="0"/>
              </a:rPr>
              <a:t>Dongjie</a:t>
            </a:r>
            <a:r>
              <a:rPr lang="en-GB">
                <a:latin typeface="Lato" panose="020F0502020204030203" pitchFamily="34" charset="0"/>
              </a:rPr>
              <a:t> Li        Adityo Mukti        </a:t>
            </a:r>
            <a:r>
              <a:rPr lang="en-GB" err="1">
                <a:latin typeface="Lato" panose="020F0502020204030203" pitchFamily="34" charset="0"/>
              </a:rPr>
              <a:t>Yating</a:t>
            </a:r>
            <a:r>
              <a:rPr lang="en-GB">
                <a:latin typeface="Lato" panose="020F0502020204030203" pitchFamily="34" charset="0"/>
              </a:rPr>
              <a:t> Yang</a:t>
            </a:r>
          </a:p>
        </p:txBody>
      </p:sp>
      <p:sp>
        <p:nvSpPr>
          <p:cNvPr id="7" name="Rectangle: Rounded Corners 6">
            <a:extLst>
              <a:ext uri="{FF2B5EF4-FFF2-40B4-BE49-F238E27FC236}">
                <a16:creationId xmlns:a16="http://schemas.microsoft.com/office/drawing/2014/main" id="{E4A449AD-CF7D-3EF0-392F-B0B6ECA25B12}"/>
              </a:ext>
            </a:extLst>
          </p:cNvPr>
          <p:cNvSpPr/>
          <p:nvPr/>
        </p:nvSpPr>
        <p:spPr>
          <a:xfrm>
            <a:off x="2475028" y="2551516"/>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MED ASSIST</a:t>
            </a:r>
          </a:p>
        </p:txBody>
      </p:sp>
      <p:sp>
        <p:nvSpPr>
          <p:cNvPr id="2" name="TextBox 1">
            <a:extLst>
              <a:ext uri="{FF2B5EF4-FFF2-40B4-BE49-F238E27FC236}">
                <a16:creationId xmlns:a16="http://schemas.microsoft.com/office/drawing/2014/main" id="{26551B02-8372-C1F8-3C59-146142653A1D}"/>
              </a:ext>
            </a:extLst>
          </p:cNvPr>
          <p:cNvSpPr txBox="1"/>
          <p:nvPr/>
        </p:nvSpPr>
        <p:spPr>
          <a:xfrm>
            <a:off x="516724" y="940394"/>
            <a:ext cx="10563225" cy="584775"/>
          </a:xfrm>
          <a:prstGeom prst="rect">
            <a:avLst/>
          </a:prstGeom>
          <a:noFill/>
        </p:spPr>
        <p:txBody>
          <a:bodyPr wrap="square" lIns="91440" tIns="45720" rIns="91440" bIns="45720" rtlCol="0" anchor="t">
            <a:spAutoFit/>
          </a:bodyPr>
          <a:lstStyle/>
          <a:p>
            <a:pPr algn="ctr"/>
            <a:r>
              <a:rPr lang="en-GB" sz="3200">
                <a:latin typeface="Aharoni"/>
                <a:cs typeface="Aharoni"/>
              </a:rPr>
              <a:t>Designing Sensor Systems</a:t>
            </a:r>
          </a:p>
        </p:txBody>
      </p:sp>
      <p:pic>
        <p:nvPicPr>
          <p:cNvPr id="4" name="Graphic 3" descr="Medical with solid fill">
            <a:extLst>
              <a:ext uri="{FF2B5EF4-FFF2-40B4-BE49-F238E27FC236}">
                <a16:creationId xmlns:a16="http://schemas.microsoft.com/office/drawing/2014/main" id="{C789E4FC-D94A-C82A-8276-0D0AA2F0B5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59030" y="2497444"/>
            <a:ext cx="1148509" cy="1148509"/>
          </a:xfrm>
          <a:prstGeom prst="rect">
            <a:avLst/>
          </a:prstGeom>
        </p:spPr>
      </p:pic>
      <p:sp>
        <p:nvSpPr>
          <p:cNvPr id="9" name="TextBox 8">
            <a:extLst>
              <a:ext uri="{FF2B5EF4-FFF2-40B4-BE49-F238E27FC236}">
                <a16:creationId xmlns:a16="http://schemas.microsoft.com/office/drawing/2014/main" id="{C6E73A34-E382-90F6-DD9E-2B17AE816135}"/>
              </a:ext>
            </a:extLst>
          </p:cNvPr>
          <p:cNvSpPr txBox="1"/>
          <p:nvPr/>
        </p:nvSpPr>
        <p:spPr>
          <a:xfrm>
            <a:off x="3063388" y="1404662"/>
            <a:ext cx="5469896" cy="923330"/>
          </a:xfrm>
          <a:prstGeom prst="rect">
            <a:avLst/>
          </a:prstGeom>
          <a:noFill/>
        </p:spPr>
        <p:txBody>
          <a:bodyPr wrap="square" lIns="91440" tIns="45720" rIns="91440" bIns="45720" rtlCol="0" anchor="t">
            <a:spAutoFit/>
          </a:bodyPr>
          <a:lstStyle/>
          <a:p>
            <a:pPr algn="ctr"/>
            <a:r>
              <a:rPr lang="en-GB">
                <a:latin typeface="Aharoni"/>
                <a:cs typeface="Aharoni"/>
              </a:rPr>
              <a:t>MSc Systems Engineering for Internet of Things</a:t>
            </a:r>
          </a:p>
          <a:p>
            <a:pPr algn="ctr"/>
            <a:endParaRPr lang="en-GB">
              <a:latin typeface="Aharoni" panose="02010803020104030203" pitchFamily="2" charset="-79"/>
              <a:cs typeface="Aharoni" panose="02010803020104030203" pitchFamily="2" charset="-79"/>
            </a:endParaRPr>
          </a:p>
          <a:p>
            <a:pPr algn="ctr"/>
            <a:r>
              <a:rPr lang="en-GB">
                <a:latin typeface="Aharoni"/>
                <a:cs typeface="Aharoni"/>
              </a:rPr>
              <a:t>	</a:t>
            </a:r>
          </a:p>
        </p:txBody>
      </p:sp>
    </p:spTree>
    <p:extLst>
      <p:ext uri="{BB962C8B-B14F-4D97-AF65-F5344CB8AC3E}">
        <p14:creationId xmlns:p14="http://schemas.microsoft.com/office/powerpoint/2010/main" val="418241272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26" presetClass="emph" presetSubtype="0" fill="hold" nodeType="withEffect">
                                  <p:stCondLst>
                                    <p:cond delay="0"/>
                                  </p:stCondLst>
                                  <p:childTnLst>
                                    <p:animEffect transition="out" filter="fade">
                                      <p:cBhvr>
                                        <p:cTn id="10" dur="1000" tmFilter="0, 0; .2, .5; .8, .5; 1, 0"/>
                                        <p:tgtEl>
                                          <p:spTgt spid="4"/>
                                        </p:tgtEl>
                                      </p:cBhvr>
                                    </p:animEffect>
                                    <p:animScale>
                                      <p:cBhvr>
                                        <p:cTn id="11" dur="500" autoRev="1" fill="hold"/>
                                        <p:tgtEl>
                                          <p:spTgt spid="4"/>
                                        </p:tgtEl>
                                      </p:cBhvr>
                                      <p:by x="105000" y="105000"/>
                                    </p:animScale>
                                  </p:childTnLst>
                                </p:cTn>
                              </p:par>
                              <p:par>
                                <p:cTn id="12" presetID="26" presetClass="emph" presetSubtype="0" fill="hold" grpId="1" nodeType="withEffect">
                                  <p:stCondLst>
                                    <p:cond delay="0"/>
                                  </p:stCondLst>
                                  <p:childTnLst>
                                    <p:animEffect transition="out" filter="fade">
                                      <p:cBhvr>
                                        <p:cTn id="13" dur="1000" tmFilter="0, 0; .2, .5; .8, .5; 1, 0"/>
                                        <p:tgtEl>
                                          <p:spTgt spid="7"/>
                                        </p:tgtEl>
                                      </p:cBhvr>
                                    </p:animEffect>
                                    <p:animScale>
                                      <p:cBhvr>
                                        <p:cTn id="14"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062B2BD-F091-FA70-446B-B22B2CEDE9BD}"/>
              </a:ext>
            </a:extLst>
          </p:cNvPr>
          <p:cNvSpPr/>
          <p:nvPr/>
        </p:nvSpPr>
        <p:spPr>
          <a:xfrm>
            <a:off x="-261199" y="375388"/>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a:t>
            </a:r>
            <a:r>
              <a:rPr lang="en-GB" sz="3200">
                <a:solidFill>
                  <a:schemeClr val="bg1"/>
                </a:solidFill>
                <a:latin typeface="Aharoni" panose="02010803020104030203" pitchFamily="2" charset="-79"/>
                <a:cs typeface="Aharoni" panose="02010803020104030203" pitchFamily="2" charset="-79"/>
              </a:rPr>
              <a:t>Low Fidelity Prototype</a:t>
            </a:r>
            <a:endParaRPr lang="en-GB" sz="3600">
              <a:latin typeface="Aharoni" panose="02010803020104030203" pitchFamily="2" charset="-79"/>
              <a:cs typeface="Aharoni" panose="02010803020104030203" pitchFamily="2" charset="-79"/>
            </a:endParaRPr>
          </a:p>
        </p:txBody>
      </p:sp>
      <p:pic>
        <p:nvPicPr>
          <p:cNvPr id="11" name="Graphic 10" descr="Medical with solid fill">
            <a:extLst>
              <a:ext uri="{FF2B5EF4-FFF2-40B4-BE49-F238E27FC236}">
                <a16:creationId xmlns:a16="http://schemas.microsoft.com/office/drawing/2014/main" id="{14A24556-9483-EE78-3030-D0F7AC106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3491" y="0"/>
            <a:ext cx="1148509" cy="1148509"/>
          </a:xfrm>
          <a:prstGeom prst="rect">
            <a:avLst/>
          </a:prstGeom>
        </p:spPr>
      </p:pic>
      <p:sp>
        <p:nvSpPr>
          <p:cNvPr id="2" name="TextBox 1">
            <a:extLst>
              <a:ext uri="{FF2B5EF4-FFF2-40B4-BE49-F238E27FC236}">
                <a16:creationId xmlns:a16="http://schemas.microsoft.com/office/drawing/2014/main" id="{64E6769A-EB3E-BB84-865C-3B49E0507C1C}"/>
              </a:ext>
            </a:extLst>
          </p:cNvPr>
          <p:cNvSpPr txBox="1"/>
          <p:nvPr/>
        </p:nvSpPr>
        <p:spPr>
          <a:xfrm>
            <a:off x="7276685" y="893177"/>
            <a:ext cx="3775228" cy="645711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buFont typeface="Arial"/>
              <a:buChar char="•"/>
            </a:pPr>
            <a:r>
              <a:rPr lang="en-US" b="1">
                <a:solidFill>
                  <a:schemeClr val="bg1"/>
                </a:solidFill>
                <a:latin typeface="Aharoni"/>
                <a:ea typeface="+mn-lt"/>
                <a:cs typeface="+mn-lt"/>
              </a:rPr>
              <a:t>Trolley equipped with different sensors will collect environmental data from the wards as well as its own position.</a:t>
            </a:r>
          </a:p>
          <a:p>
            <a:pPr marL="285750" indent="-285750" algn="just">
              <a:buFont typeface="Arial"/>
              <a:buChar char="•"/>
            </a:pPr>
            <a:endParaRPr lang="en-US" b="1">
              <a:solidFill>
                <a:schemeClr val="bg1"/>
              </a:solidFill>
              <a:latin typeface="Aharoni"/>
              <a:cs typeface="Calibri" panose="020F0502020204030204"/>
            </a:endParaRPr>
          </a:p>
          <a:p>
            <a:pPr marL="285750" indent="-285750" algn="just">
              <a:buFont typeface="Arial"/>
              <a:buChar char="•"/>
            </a:pPr>
            <a:r>
              <a:rPr lang="en-US" b="1">
                <a:solidFill>
                  <a:schemeClr val="bg1"/>
                </a:solidFill>
                <a:latin typeface="Aharoni"/>
                <a:cs typeface="Calibri" panose="020F0502020204030204"/>
              </a:rPr>
              <a:t>Collected data will be transmitted wirelessly to Azure cloud platform.</a:t>
            </a:r>
          </a:p>
          <a:p>
            <a:pPr algn="just"/>
            <a:endParaRPr lang="en-US" b="1">
              <a:solidFill>
                <a:schemeClr val="bg1"/>
              </a:solidFill>
              <a:latin typeface="Aharoni"/>
              <a:cs typeface="Calibri" panose="020F0502020204030204"/>
            </a:endParaRPr>
          </a:p>
          <a:p>
            <a:pPr marL="285750" indent="-285750" algn="just">
              <a:buFont typeface="Arial"/>
              <a:buChar char="•"/>
            </a:pPr>
            <a:r>
              <a:rPr lang="en-US" b="1">
                <a:solidFill>
                  <a:schemeClr val="bg1"/>
                </a:solidFill>
                <a:latin typeface="Aharoni"/>
                <a:cs typeface="Calibri" panose="020F0502020204030204"/>
              </a:rPr>
              <a:t>Microprocessor will conduct preliminary data processing to provide support for movement.</a:t>
            </a:r>
          </a:p>
          <a:p>
            <a:pPr marL="285750" indent="-285750" algn="just">
              <a:buFont typeface="Arial"/>
              <a:buChar char="•"/>
            </a:pPr>
            <a:endParaRPr lang="en-US" b="1">
              <a:solidFill>
                <a:schemeClr val="bg1"/>
              </a:solidFill>
              <a:latin typeface="Aharoni"/>
              <a:ea typeface="+mn-lt"/>
              <a:cs typeface="+mn-lt"/>
            </a:endParaRPr>
          </a:p>
          <a:p>
            <a:pPr marL="285750" indent="-285750" algn="just">
              <a:buFont typeface="Arial"/>
              <a:buChar char="•"/>
            </a:pPr>
            <a:r>
              <a:rPr lang="en-US">
                <a:solidFill>
                  <a:schemeClr val="bg1"/>
                </a:solidFill>
                <a:latin typeface="Aharoni"/>
                <a:ea typeface="+mn-lt"/>
                <a:cs typeface="+mn-lt"/>
              </a:rPr>
              <a:t>Implement business logic and data processing through the backend and provide a user-friendly frontend for nurses.</a:t>
            </a:r>
            <a:endParaRPr lang="en-US" b="1">
              <a:solidFill>
                <a:schemeClr val="bg1"/>
              </a:solidFill>
              <a:latin typeface="Aharoni"/>
              <a:cs typeface="Calibri" panose="020F0502020204030204"/>
            </a:endParaRPr>
          </a:p>
          <a:p>
            <a:pPr algn="just"/>
            <a:endParaRPr lang="en-US" b="1">
              <a:solidFill>
                <a:schemeClr val="bg1"/>
              </a:solidFill>
              <a:cs typeface="Calibri" panose="020F0502020204030204"/>
            </a:endParaRPr>
          </a:p>
          <a:p>
            <a:pPr marL="285750" indent="-285750" algn="just">
              <a:buFont typeface="Arial"/>
              <a:buChar char="•"/>
            </a:pPr>
            <a:endParaRPr lang="en-US" b="1">
              <a:solidFill>
                <a:schemeClr val="bg1"/>
              </a:solidFill>
              <a:cs typeface="Calibri" panose="020F0502020204030204"/>
            </a:endParaRPr>
          </a:p>
          <a:p>
            <a:pPr marL="285750" indent="-285750" algn="just">
              <a:buFont typeface="Arial"/>
              <a:buChar char="•"/>
            </a:pPr>
            <a:endParaRPr lang="en-US" b="1">
              <a:solidFill>
                <a:schemeClr val="bg1"/>
              </a:solidFill>
              <a:cs typeface="Calibri" panose="020F0502020204030204"/>
            </a:endParaRPr>
          </a:p>
          <a:p>
            <a:pPr marL="285750" indent="-285750" algn="just">
              <a:buFont typeface="Arial"/>
              <a:buChar char="•"/>
            </a:pPr>
            <a:endParaRPr lang="en-US" b="1">
              <a:solidFill>
                <a:schemeClr val="bg1"/>
              </a:solidFill>
              <a:cs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4ADAC865-3BF2-CDF7-7F3F-7306D5012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709" y="1576828"/>
            <a:ext cx="8010582" cy="5666591"/>
          </a:xfrm>
          <a:prstGeom prst="rect">
            <a:avLst/>
          </a:prstGeom>
        </p:spPr>
      </p:pic>
    </p:spTree>
    <p:extLst>
      <p:ext uri="{BB962C8B-B14F-4D97-AF65-F5344CB8AC3E}">
        <p14:creationId xmlns:p14="http://schemas.microsoft.com/office/powerpoint/2010/main" val="1398717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062B2BD-F091-FA70-446B-B22B2CEDE9BD}"/>
              </a:ext>
            </a:extLst>
          </p:cNvPr>
          <p:cNvSpPr/>
          <p:nvPr/>
        </p:nvSpPr>
        <p:spPr>
          <a:xfrm>
            <a:off x="-261199" y="375388"/>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a:t>
            </a:r>
            <a:r>
              <a:rPr lang="en-GB" sz="3200">
                <a:solidFill>
                  <a:schemeClr val="bg1"/>
                </a:solidFill>
                <a:latin typeface="Aharoni" panose="02010803020104030203" pitchFamily="2" charset="-79"/>
                <a:cs typeface="Aharoni" panose="02010803020104030203" pitchFamily="2" charset="-79"/>
              </a:rPr>
              <a:t>Low Fidelity Prototype</a:t>
            </a:r>
            <a:endParaRPr lang="en-GB" sz="3600">
              <a:latin typeface="Aharoni" panose="02010803020104030203" pitchFamily="2" charset="-79"/>
              <a:cs typeface="Aharoni" panose="02010803020104030203" pitchFamily="2" charset="-79"/>
            </a:endParaRPr>
          </a:p>
        </p:txBody>
      </p:sp>
      <p:pic>
        <p:nvPicPr>
          <p:cNvPr id="11" name="Graphic 10" descr="Medical with solid fill">
            <a:extLst>
              <a:ext uri="{FF2B5EF4-FFF2-40B4-BE49-F238E27FC236}">
                <a16:creationId xmlns:a16="http://schemas.microsoft.com/office/drawing/2014/main" id="{14A24556-9483-EE78-3030-D0F7AC106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3491" y="0"/>
            <a:ext cx="1148509" cy="1148509"/>
          </a:xfrm>
          <a:prstGeom prst="rect">
            <a:avLst/>
          </a:prstGeom>
        </p:spPr>
      </p:pic>
      <p:sp>
        <p:nvSpPr>
          <p:cNvPr id="2" name="TextBox 1">
            <a:extLst>
              <a:ext uri="{FF2B5EF4-FFF2-40B4-BE49-F238E27FC236}">
                <a16:creationId xmlns:a16="http://schemas.microsoft.com/office/drawing/2014/main" id="{64E6769A-EB3E-BB84-865C-3B49E0507C1C}"/>
              </a:ext>
            </a:extLst>
          </p:cNvPr>
          <p:cNvSpPr txBox="1"/>
          <p:nvPr/>
        </p:nvSpPr>
        <p:spPr>
          <a:xfrm>
            <a:off x="7276685" y="893177"/>
            <a:ext cx="3775228" cy="645711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buFont typeface="Arial"/>
              <a:buChar char="•"/>
            </a:pPr>
            <a:r>
              <a:rPr lang="en-US" b="1">
                <a:solidFill>
                  <a:schemeClr val="bg1"/>
                </a:solidFill>
                <a:latin typeface="Aharoni"/>
                <a:ea typeface="+mn-lt"/>
                <a:cs typeface="+mn-lt"/>
              </a:rPr>
              <a:t>Trolley equipped with different sensors will collect environmental data from the wards as well as its own position.</a:t>
            </a:r>
          </a:p>
          <a:p>
            <a:pPr marL="285750" indent="-285750" algn="just">
              <a:buFont typeface="Arial"/>
              <a:buChar char="•"/>
            </a:pPr>
            <a:endParaRPr lang="en-US" b="1">
              <a:solidFill>
                <a:schemeClr val="bg1"/>
              </a:solidFill>
              <a:latin typeface="Aharoni"/>
              <a:cs typeface="Calibri" panose="020F0502020204030204"/>
            </a:endParaRPr>
          </a:p>
          <a:p>
            <a:pPr marL="285750" indent="-285750" algn="just">
              <a:buFont typeface="Arial"/>
              <a:buChar char="•"/>
            </a:pPr>
            <a:r>
              <a:rPr lang="en-US" b="1">
                <a:solidFill>
                  <a:schemeClr val="bg1"/>
                </a:solidFill>
                <a:latin typeface="Aharoni"/>
                <a:cs typeface="Calibri" panose="020F0502020204030204"/>
              </a:rPr>
              <a:t>Collected data will be transmitted wirelessly to Azure cloud platform.</a:t>
            </a:r>
          </a:p>
          <a:p>
            <a:pPr algn="just"/>
            <a:endParaRPr lang="en-US" b="1">
              <a:solidFill>
                <a:schemeClr val="bg1"/>
              </a:solidFill>
              <a:latin typeface="Aharoni"/>
              <a:cs typeface="Calibri" panose="020F0502020204030204"/>
            </a:endParaRPr>
          </a:p>
          <a:p>
            <a:pPr marL="285750" indent="-285750" algn="just">
              <a:buFont typeface="Arial"/>
              <a:buChar char="•"/>
            </a:pPr>
            <a:r>
              <a:rPr lang="en-US" b="1">
                <a:solidFill>
                  <a:schemeClr val="bg1"/>
                </a:solidFill>
                <a:latin typeface="Aharoni"/>
                <a:cs typeface="Calibri" panose="020F0502020204030204"/>
              </a:rPr>
              <a:t>Microprocessor will conduct preliminary data processing to provide support for movement.</a:t>
            </a:r>
          </a:p>
          <a:p>
            <a:pPr marL="285750" indent="-285750" algn="just">
              <a:buFont typeface="Arial"/>
              <a:buChar char="•"/>
            </a:pPr>
            <a:endParaRPr lang="en-US" b="1">
              <a:solidFill>
                <a:schemeClr val="bg1"/>
              </a:solidFill>
              <a:latin typeface="Aharoni"/>
              <a:ea typeface="+mn-lt"/>
              <a:cs typeface="+mn-lt"/>
            </a:endParaRPr>
          </a:p>
          <a:p>
            <a:pPr marL="285750" indent="-285750" algn="just">
              <a:buFont typeface="Arial"/>
              <a:buChar char="•"/>
            </a:pPr>
            <a:r>
              <a:rPr lang="en-US">
                <a:solidFill>
                  <a:schemeClr val="bg1"/>
                </a:solidFill>
                <a:latin typeface="Aharoni"/>
                <a:ea typeface="+mn-lt"/>
                <a:cs typeface="+mn-lt"/>
              </a:rPr>
              <a:t>Implement business logic and data processing through the backend and provide a user-friendly frontend for nurses.</a:t>
            </a:r>
            <a:endParaRPr lang="en-US" b="1">
              <a:solidFill>
                <a:schemeClr val="bg1"/>
              </a:solidFill>
              <a:latin typeface="Aharoni"/>
              <a:cs typeface="Calibri" panose="020F0502020204030204"/>
            </a:endParaRPr>
          </a:p>
          <a:p>
            <a:pPr algn="just"/>
            <a:endParaRPr lang="en-US" b="1">
              <a:solidFill>
                <a:schemeClr val="bg1"/>
              </a:solidFill>
              <a:cs typeface="Calibri" panose="020F0502020204030204"/>
            </a:endParaRPr>
          </a:p>
          <a:p>
            <a:pPr marL="285750" indent="-285750" algn="just">
              <a:buFont typeface="Arial"/>
              <a:buChar char="•"/>
            </a:pPr>
            <a:endParaRPr lang="en-US" b="1">
              <a:solidFill>
                <a:schemeClr val="bg1"/>
              </a:solidFill>
              <a:cs typeface="Calibri" panose="020F0502020204030204"/>
            </a:endParaRPr>
          </a:p>
          <a:p>
            <a:pPr marL="285750" indent="-285750" algn="just">
              <a:buFont typeface="Arial"/>
              <a:buChar char="•"/>
            </a:pPr>
            <a:endParaRPr lang="en-US" b="1">
              <a:solidFill>
                <a:schemeClr val="bg1"/>
              </a:solidFill>
              <a:cs typeface="Calibri" panose="020F0502020204030204"/>
            </a:endParaRPr>
          </a:p>
          <a:p>
            <a:pPr marL="285750" indent="-285750" algn="just">
              <a:buFont typeface="Arial"/>
              <a:buChar char="•"/>
            </a:pPr>
            <a:endParaRPr lang="en-US" b="1">
              <a:solidFill>
                <a:schemeClr val="bg1"/>
              </a:solidFill>
              <a:cs typeface="Calibri" panose="020F0502020204030204"/>
            </a:endParaRPr>
          </a:p>
        </p:txBody>
      </p:sp>
      <p:pic>
        <p:nvPicPr>
          <p:cNvPr id="5" name="Picture 4" descr="A computer screen shot of a computer&#10;&#10;Description automatically generated">
            <a:extLst>
              <a:ext uri="{FF2B5EF4-FFF2-40B4-BE49-F238E27FC236}">
                <a16:creationId xmlns:a16="http://schemas.microsoft.com/office/drawing/2014/main" id="{2C4B5FB5-43BC-5B93-E05C-C5B3C25AF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7047" y="1582356"/>
            <a:ext cx="7957905" cy="5629329"/>
          </a:xfrm>
          <a:prstGeom prst="rect">
            <a:avLst/>
          </a:prstGeom>
        </p:spPr>
      </p:pic>
    </p:spTree>
    <p:extLst>
      <p:ext uri="{BB962C8B-B14F-4D97-AF65-F5344CB8AC3E}">
        <p14:creationId xmlns:p14="http://schemas.microsoft.com/office/powerpoint/2010/main" val="210231081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ontent Placeholder 2">
            <a:extLst>
              <a:ext uri="{FF2B5EF4-FFF2-40B4-BE49-F238E27FC236}">
                <a16:creationId xmlns:a16="http://schemas.microsoft.com/office/drawing/2014/main" id="{0F5D9E36-789C-1BAB-B3D4-49E598F2BA35}"/>
              </a:ext>
            </a:extLst>
          </p:cNvPr>
          <p:cNvGraphicFramePr>
            <a:graphicFrameLocks noGrp="1"/>
          </p:cNvGraphicFramePr>
          <p:nvPr>
            <p:ph idx="1"/>
            <p:extLst>
              <p:ext uri="{D42A27DB-BD31-4B8C-83A1-F6EECF244321}">
                <p14:modId xmlns:p14="http://schemas.microsoft.com/office/powerpoint/2010/main" val="32111133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3">
            <a:extLst>
              <a:ext uri="{FF2B5EF4-FFF2-40B4-BE49-F238E27FC236}">
                <a16:creationId xmlns:a16="http://schemas.microsoft.com/office/drawing/2014/main" id="{819FACDB-A16C-54E7-1760-C052D27FCBC6}"/>
              </a:ext>
            </a:extLst>
          </p:cNvPr>
          <p:cNvSpPr/>
          <p:nvPr/>
        </p:nvSpPr>
        <p:spPr>
          <a:xfrm>
            <a:off x="-363894" y="293915"/>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MED ASSIST</a:t>
            </a:r>
          </a:p>
        </p:txBody>
      </p:sp>
      <p:pic>
        <p:nvPicPr>
          <p:cNvPr id="5" name="Graphic 4" descr="Medical with solid fill">
            <a:extLst>
              <a:ext uri="{FF2B5EF4-FFF2-40B4-BE49-F238E27FC236}">
                <a16:creationId xmlns:a16="http://schemas.microsoft.com/office/drawing/2014/main" id="{2EDEDADD-F8EA-B82C-3168-A77DD9E092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43491" y="0"/>
            <a:ext cx="1148509" cy="1148509"/>
          </a:xfrm>
          <a:prstGeom prst="rect">
            <a:avLst/>
          </a:prstGeom>
        </p:spPr>
      </p:pic>
    </p:spTree>
    <p:extLst>
      <p:ext uri="{BB962C8B-B14F-4D97-AF65-F5344CB8AC3E}">
        <p14:creationId xmlns:p14="http://schemas.microsoft.com/office/powerpoint/2010/main" val="29714676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0B00DA0-2439-F46A-383F-D85039C0A505}"/>
              </a:ext>
            </a:extLst>
          </p:cNvPr>
          <p:cNvSpPr/>
          <p:nvPr/>
        </p:nvSpPr>
        <p:spPr>
          <a:xfrm>
            <a:off x="-363894" y="293915"/>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MED ASSIST</a:t>
            </a:r>
          </a:p>
        </p:txBody>
      </p:sp>
      <p:pic>
        <p:nvPicPr>
          <p:cNvPr id="11" name="Graphic 10" descr="First aid kit with solid fill">
            <a:extLst>
              <a:ext uri="{FF2B5EF4-FFF2-40B4-BE49-F238E27FC236}">
                <a16:creationId xmlns:a16="http://schemas.microsoft.com/office/drawing/2014/main" id="{7B486887-6FEE-D532-8BD7-E9D974B15B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0787" y="4517529"/>
            <a:ext cx="1537274" cy="1537274"/>
          </a:xfrm>
          <a:prstGeom prst="rect">
            <a:avLst/>
          </a:prstGeom>
        </p:spPr>
      </p:pic>
      <p:pic>
        <p:nvPicPr>
          <p:cNvPr id="13" name="Graphic 12" descr="Medical with solid fill">
            <a:extLst>
              <a:ext uri="{FF2B5EF4-FFF2-40B4-BE49-F238E27FC236}">
                <a16:creationId xmlns:a16="http://schemas.microsoft.com/office/drawing/2014/main" id="{CBAE9A76-B391-59B7-4E03-1B2C180310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8113" y="1"/>
            <a:ext cx="1148509" cy="1148509"/>
          </a:xfrm>
          <a:prstGeom prst="rect">
            <a:avLst/>
          </a:prstGeom>
        </p:spPr>
      </p:pic>
      <p:pic>
        <p:nvPicPr>
          <p:cNvPr id="17" name="Graphic 16" descr="Medicine with solid fill">
            <a:extLst>
              <a:ext uri="{FF2B5EF4-FFF2-40B4-BE49-F238E27FC236}">
                <a16:creationId xmlns:a16="http://schemas.microsoft.com/office/drawing/2014/main" id="{A1954CD4-190C-0990-B86D-7A9731CCAA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4269" y="4875245"/>
            <a:ext cx="914400" cy="914400"/>
          </a:xfrm>
          <a:prstGeom prst="rect">
            <a:avLst/>
          </a:prstGeom>
        </p:spPr>
      </p:pic>
      <p:pic>
        <p:nvPicPr>
          <p:cNvPr id="19" name="Graphic 18" descr="Needle with solid fill">
            <a:extLst>
              <a:ext uri="{FF2B5EF4-FFF2-40B4-BE49-F238E27FC236}">
                <a16:creationId xmlns:a16="http://schemas.microsoft.com/office/drawing/2014/main" id="{2B801021-240C-FE1C-C9CA-52D1DE07EF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44225" y="4875245"/>
            <a:ext cx="914400" cy="914400"/>
          </a:xfrm>
          <a:prstGeom prst="rect">
            <a:avLst/>
          </a:prstGeom>
        </p:spPr>
      </p:pic>
      <p:pic>
        <p:nvPicPr>
          <p:cNvPr id="25" name="Graphic 24" descr="Adhesive Bandage with solid fill">
            <a:extLst>
              <a:ext uri="{FF2B5EF4-FFF2-40B4-BE49-F238E27FC236}">
                <a16:creationId xmlns:a16="http://schemas.microsoft.com/office/drawing/2014/main" id="{C3A6D6F5-C503-92B2-07EE-21A208ED05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52224" y="4875245"/>
            <a:ext cx="914400" cy="914400"/>
          </a:xfrm>
          <a:prstGeom prst="rect">
            <a:avLst/>
          </a:prstGeom>
        </p:spPr>
      </p:pic>
      <p:pic>
        <p:nvPicPr>
          <p:cNvPr id="27" name="Graphic 26" descr="Alterations &amp; Tailoring with solid fill">
            <a:extLst>
              <a:ext uri="{FF2B5EF4-FFF2-40B4-BE49-F238E27FC236}">
                <a16:creationId xmlns:a16="http://schemas.microsoft.com/office/drawing/2014/main" id="{50173209-9F38-7BB6-14F3-BE975F88A3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97783" y="4828966"/>
            <a:ext cx="914400" cy="914400"/>
          </a:xfrm>
          <a:prstGeom prst="rect">
            <a:avLst/>
          </a:prstGeom>
        </p:spPr>
      </p:pic>
      <p:sp>
        <p:nvSpPr>
          <p:cNvPr id="28" name="TextBox 27">
            <a:extLst>
              <a:ext uri="{FF2B5EF4-FFF2-40B4-BE49-F238E27FC236}">
                <a16:creationId xmlns:a16="http://schemas.microsoft.com/office/drawing/2014/main" id="{204BD4F4-0817-B25F-50E5-433CBEA0D007}"/>
              </a:ext>
            </a:extLst>
          </p:cNvPr>
          <p:cNvSpPr txBox="1"/>
          <p:nvPr/>
        </p:nvSpPr>
        <p:spPr>
          <a:xfrm>
            <a:off x="519924" y="1730322"/>
            <a:ext cx="10690677" cy="261610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GB" sz="2400">
                <a:solidFill>
                  <a:srgbClr val="002060"/>
                </a:solidFill>
                <a:latin typeface="Aharoni" panose="02010803020104030203" pitchFamily="2" charset="-79"/>
                <a:cs typeface="Aharoni" panose="02010803020104030203" pitchFamily="2" charset="-79"/>
              </a:rPr>
              <a:t>How can we implement an IoT solution in medicine?</a:t>
            </a:r>
          </a:p>
          <a:p>
            <a:pPr marL="342900" indent="-342900" algn="just">
              <a:lnSpc>
                <a:spcPct val="150000"/>
              </a:lnSpc>
              <a:buFont typeface="Wingdings" panose="05000000000000000000" pitchFamily="2" charset="2"/>
              <a:buChar char="§"/>
            </a:pPr>
            <a:r>
              <a:rPr lang="en-GB" sz="2400">
                <a:solidFill>
                  <a:srgbClr val="002060"/>
                </a:solidFill>
                <a:latin typeface="Aharoni" panose="02010803020104030203" pitchFamily="2" charset="-79"/>
                <a:cs typeface="Aharoni" panose="02010803020104030203" pitchFamily="2" charset="-79"/>
              </a:rPr>
              <a:t>How can we help hospitals run smoother and more efficiently?</a:t>
            </a:r>
          </a:p>
          <a:p>
            <a:pPr marL="342900" indent="-342900" algn="just">
              <a:lnSpc>
                <a:spcPct val="150000"/>
              </a:lnSpc>
              <a:buFont typeface="Wingdings" panose="05000000000000000000" pitchFamily="2" charset="2"/>
              <a:buChar char="§"/>
            </a:pPr>
            <a:r>
              <a:rPr lang="en-GB" sz="2400">
                <a:solidFill>
                  <a:srgbClr val="002060"/>
                </a:solidFill>
                <a:latin typeface="Aharoni" panose="02010803020104030203" pitchFamily="2" charset="-79"/>
                <a:cs typeface="Aharoni" panose="02010803020104030203" pitchFamily="2" charset="-79"/>
              </a:rPr>
              <a:t>In what areas can hospitals benefit from IoT solutions without hindering their work?</a:t>
            </a:r>
          </a:p>
          <a:p>
            <a:endParaRPr lang="en-GB" sz="2000"/>
          </a:p>
        </p:txBody>
      </p:sp>
    </p:spTree>
    <p:extLst>
      <p:ext uri="{BB962C8B-B14F-4D97-AF65-F5344CB8AC3E}">
        <p14:creationId xmlns:p14="http://schemas.microsoft.com/office/powerpoint/2010/main" val="4267607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1.25E-6 3.7037E-6 L -0.18906 -0.00602 " pathEditMode="relative" rAng="0" ptsTypes="AA">
                                      <p:cBhvr>
                                        <p:cTn id="16" dur="2000" fill="hold"/>
                                        <p:tgtEl>
                                          <p:spTgt spid="17"/>
                                        </p:tgtEl>
                                        <p:attrNameLst>
                                          <p:attrName>ppt_x</p:attrName>
                                          <p:attrName>ppt_y</p:attrName>
                                        </p:attrNameLst>
                                      </p:cBhvr>
                                      <p:rCtr x="-9453" y="-301"/>
                                    </p:animMotion>
                                  </p:childTnLst>
                                </p:cTn>
                              </p:par>
                              <p:par>
                                <p:cTn id="17" presetID="63" presetClass="path" presetSubtype="0" accel="50000" decel="50000" fill="hold" nodeType="withEffect">
                                  <p:stCondLst>
                                    <p:cond delay="0"/>
                                  </p:stCondLst>
                                  <p:childTnLst>
                                    <p:animMotion origin="layout" path="M 2.91667E-6 -3.33333E-6 L 0.16705 0.00186 " pathEditMode="relative" rAng="0" ptsTypes="AA">
                                      <p:cBhvr>
                                        <p:cTn id="18" dur="2000" fill="hold"/>
                                        <p:tgtEl>
                                          <p:spTgt spid="27"/>
                                        </p:tgtEl>
                                        <p:attrNameLst>
                                          <p:attrName>ppt_x</p:attrName>
                                          <p:attrName>ppt_y</p:attrName>
                                        </p:attrNameLst>
                                      </p:cBhvr>
                                      <p:rCtr x="8346" y="93"/>
                                    </p:animMotion>
                                  </p:childTnLst>
                                </p:cTn>
                              </p:par>
                              <p:par>
                                <p:cTn id="19" presetID="35" presetClass="path" presetSubtype="0" accel="50000" decel="50000" fill="hold" nodeType="withEffect">
                                  <p:stCondLst>
                                    <p:cond delay="0"/>
                                  </p:stCondLst>
                                  <p:childTnLst>
                                    <p:animMotion origin="layout" path="M -0.0069 -0.0044 L -0.40872 -0.0007 " pathEditMode="relative" rAng="0" ptsTypes="AA">
                                      <p:cBhvr>
                                        <p:cTn id="20" dur="2000" fill="hold"/>
                                        <p:tgtEl>
                                          <p:spTgt spid="19"/>
                                        </p:tgtEl>
                                        <p:attrNameLst>
                                          <p:attrName>ppt_x</p:attrName>
                                          <p:attrName>ppt_y</p:attrName>
                                        </p:attrNameLst>
                                      </p:cBhvr>
                                      <p:rCtr x="-20091" y="185"/>
                                    </p:animMotion>
                                  </p:childTnLst>
                                </p:cTn>
                              </p:par>
                              <p:par>
                                <p:cTn id="21" presetID="63" presetClass="path" presetSubtype="0" accel="50000" decel="50000" fill="hold" nodeType="withEffect">
                                  <p:stCondLst>
                                    <p:cond delay="0"/>
                                  </p:stCondLst>
                                  <p:childTnLst>
                                    <p:animMotion origin="layout" path="M -1.04167E-6 3.7037E-6 L 0.3444 0.00208 " pathEditMode="relative" rAng="0" ptsTypes="AA">
                                      <p:cBhvr>
                                        <p:cTn id="22" dur="2000" fill="hold"/>
                                        <p:tgtEl>
                                          <p:spTgt spid="25"/>
                                        </p:tgtEl>
                                        <p:attrNameLst>
                                          <p:attrName>ppt_x</p:attrName>
                                          <p:attrName>ppt_y</p:attrName>
                                        </p:attrNameLst>
                                      </p:cBhvr>
                                      <p:rCtr x="1721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BB02ACE-6952-E76B-BA38-E2C04ED36829}"/>
              </a:ext>
            </a:extLst>
          </p:cNvPr>
          <p:cNvSpPr>
            <a:spLocks noGrp="1"/>
          </p:cNvSpPr>
          <p:nvPr>
            <p:ph type="subTitle" idx="1"/>
          </p:nvPr>
        </p:nvSpPr>
        <p:spPr>
          <a:xfrm>
            <a:off x="889516" y="2333075"/>
            <a:ext cx="7434975" cy="3563872"/>
          </a:xfrm>
        </p:spPr>
        <p:txBody>
          <a:bodyPr>
            <a:normAutofit/>
          </a:bodyPr>
          <a:lstStyle/>
          <a:p>
            <a:pPr algn="l"/>
            <a:r>
              <a:rPr lang="en-GB" sz="2000">
                <a:solidFill>
                  <a:srgbClr val="002060"/>
                </a:solidFill>
                <a:latin typeface="Aharoni" panose="02010803020104030203" pitchFamily="2" charset="-79"/>
                <a:cs typeface="Aharoni" panose="02010803020104030203" pitchFamily="2" charset="-79"/>
              </a:rPr>
              <a:t>Main Features</a:t>
            </a:r>
          </a:p>
          <a:p>
            <a:pPr marL="342900" indent="-342900" algn="l">
              <a:buFont typeface="Arial" panose="020B0604020202020204" pitchFamily="34" charset="0"/>
              <a:buChar char="•"/>
            </a:pPr>
            <a:r>
              <a:rPr lang="en-US" sz="2000">
                <a:latin typeface="Lato" panose="020F0502020204030203" pitchFamily="34" charset="0"/>
              </a:rPr>
              <a:t>Intelligent management of emergency trolley contents</a:t>
            </a:r>
          </a:p>
          <a:p>
            <a:pPr marL="342900" indent="-342900" algn="l">
              <a:buFont typeface="Arial" panose="020B0604020202020204" pitchFamily="34" charset="0"/>
              <a:buChar char="•"/>
            </a:pPr>
            <a:r>
              <a:rPr lang="en-US" sz="2000">
                <a:latin typeface="Lato" panose="020F0502020204030203" pitchFamily="34" charset="0"/>
              </a:rPr>
              <a:t>Supervision of crucial medical devices’ readings/parameters</a:t>
            </a:r>
          </a:p>
          <a:p>
            <a:pPr marL="342900" indent="-342900" algn="l">
              <a:buFont typeface="Arial" panose="020B0604020202020204" pitchFamily="34" charset="0"/>
              <a:buChar char="•"/>
            </a:pPr>
            <a:r>
              <a:rPr lang="en-US" sz="2000">
                <a:latin typeface="Lato" panose="020F0502020204030203" pitchFamily="34" charset="0"/>
              </a:rPr>
              <a:t>Ward environment detection and monitoring</a:t>
            </a:r>
          </a:p>
          <a:p>
            <a:pPr marL="342900" indent="-342900" algn="l">
              <a:buFont typeface="Arial" panose="020B0604020202020204" pitchFamily="34" charset="0"/>
              <a:buChar char="•"/>
            </a:pPr>
            <a:r>
              <a:rPr lang="en-US" sz="2000">
                <a:latin typeface="Lato" panose="020F0502020204030203" pitchFamily="34" charset="0"/>
              </a:rPr>
              <a:t>Automatically move to the required position to be refilled the contents if summoned</a:t>
            </a:r>
          </a:p>
          <a:p>
            <a:pPr marL="342900" indent="-342900" algn="l">
              <a:buFont typeface="Arial" panose="020B0604020202020204" pitchFamily="34" charset="0"/>
              <a:buChar char="•"/>
            </a:pPr>
            <a:r>
              <a:rPr lang="en-US" sz="2000">
                <a:latin typeface="Lato" panose="020F0502020204030203" pitchFamily="34" charset="0"/>
              </a:rPr>
              <a:t>All data available on cloud</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endParaRPr lang="en-GB"/>
          </a:p>
        </p:txBody>
      </p:sp>
      <p:sp>
        <p:nvSpPr>
          <p:cNvPr id="6" name="Rectangle: Rounded Corners 5">
            <a:extLst>
              <a:ext uri="{FF2B5EF4-FFF2-40B4-BE49-F238E27FC236}">
                <a16:creationId xmlns:a16="http://schemas.microsoft.com/office/drawing/2014/main" id="{4DAA2AC1-50C9-2B97-29A8-61C8700A1EB3}"/>
              </a:ext>
            </a:extLst>
          </p:cNvPr>
          <p:cNvSpPr/>
          <p:nvPr/>
        </p:nvSpPr>
        <p:spPr>
          <a:xfrm>
            <a:off x="-363894" y="293915"/>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MED ASSIST</a:t>
            </a:r>
          </a:p>
        </p:txBody>
      </p:sp>
      <p:pic>
        <p:nvPicPr>
          <p:cNvPr id="7" name="Graphic 6" descr="Medical with solid fill">
            <a:extLst>
              <a:ext uri="{FF2B5EF4-FFF2-40B4-BE49-F238E27FC236}">
                <a16:creationId xmlns:a16="http://schemas.microsoft.com/office/drawing/2014/main" id="{DDEFB5C4-C46C-C7F8-E186-5684565995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8113" y="1"/>
            <a:ext cx="1148509" cy="1148509"/>
          </a:xfrm>
          <a:prstGeom prst="rect">
            <a:avLst/>
          </a:prstGeom>
        </p:spPr>
      </p:pic>
      <p:pic>
        <p:nvPicPr>
          <p:cNvPr id="1026" name="Picture 2" descr="Stop trolley with 5 drawers and accessories | Quirumed">
            <a:extLst>
              <a:ext uri="{FF2B5EF4-FFF2-40B4-BE49-F238E27FC236}">
                <a16:creationId xmlns:a16="http://schemas.microsoft.com/office/drawing/2014/main" id="{5F865FE8-A1D3-01FA-02B7-7C1582DD1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490" y="1702940"/>
            <a:ext cx="2262229" cy="34239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chnology, health, medical devices, start ups">
            <a:extLst>
              <a:ext uri="{FF2B5EF4-FFF2-40B4-BE49-F238E27FC236}">
                <a16:creationId xmlns:a16="http://schemas.microsoft.com/office/drawing/2014/main" id="{9AEB8883-1ABC-0C0F-A2A5-D2929A2EC5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4490" y="5322692"/>
            <a:ext cx="2040149" cy="114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51039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0B00DA0-2439-F46A-383F-D85039C0A505}"/>
              </a:ext>
            </a:extLst>
          </p:cNvPr>
          <p:cNvSpPr/>
          <p:nvPr/>
        </p:nvSpPr>
        <p:spPr>
          <a:xfrm>
            <a:off x="-363894" y="293915"/>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MED ASSIST</a:t>
            </a:r>
          </a:p>
        </p:txBody>
      </p:sp>
      <p:pic>
        <p:nvPicPr>
          <p:cNvPr id="13" name="Graphic 12" descr="Medical with solid fill">
            <a:extLst>
              <a:ext uri="{FF2B5EF4-FFF2-40B4-BE49-F238E27FC236}">
                <a16:creationId xmlns:a16="http://schemas.microsoft.com/office/drawing/2014/main" id="{CBAE9A76-B391-59B7-4E03-1B2C180310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8113" y="1"/>
            <a:ext cx="1148509" cy="1148509"/>
          </a:xfrm>
          <a:prstGeom prst="rect">
            <a:avLst/>
          </a:prstGeom>
        </p:spPr>
      </p:pic>
      <p:pic>
        <p:nvPicPr>
          <p:cNvPr id="3" name="Picture 2" descr="A medical cart with a tray and a shelf&#10;&#10;Description automatically generated with medium confidence">
            <a:extLst>
              <a:ext uri="{FF2B5EF4-FFF2-40B4-BE49-F238E27FC236}">
                <a16:creationId xmlns:a16="http://schemas.microsoft.com/office/drawing/2014/main" id="{CC3F47BB-48DE-0130-A4D4-6ABA189B5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609" y="2140100"/>
            <a:ext cx="4517472" cy="4517472"/>
          </a:xfrm>
          <a:prstGeom prst="rect">
            <a:avLst/>
          </a:prstGeom>
        </p:spPr>
      </p:pic>
      <p:sp>
        <p:nvSpPr>
          <p:cNvPr id="4" name="Subtitle 2">
            <a:extLst>
              <a:ext uri="{FF2B5EF4-FFF2-40B4-BE49-F238E27FC236}">
                <a16:creationId xmlns:a16="http://schemas.microsoft.com/office/drawing/2014/main" id="{A55E1EBB-8441-796C-7E20-6333FC31BC1C}"/>
              </a:ext>
            </a:extLst>
          </p:cNvPr>
          <p:cNvSpPr>
            <a:spLocks noGrp="1"/>
          </p:cNvSpPr>
          <p:nvPr>
            <p:ph type="subTitle" idx="1"/>
          </p:nvPr>
        </p:nvSpPr>
        <p:spPr>
          <a:xfrm>
            <a:off x="4513559" y="2388371"/>
            <a:ext cx="7434975" cy="2855514"/>
          </a:xfrm>
        </p:spPr>
        <p:txBody>
          <a:bodyPr>
            <a:normAutofit/>
          </a:bodyPr>
          <a:lstStyle/>
          <a:p>
            <a:pPr algn="l"/>
            <a:endParaRPr lang="en-US"/>
          </a:p>
          <a:p>
            <a:pPr marL="342900" indent="-342900" algn="l">
              <a:buFont typeface="Arial" panose="020B0604020202020204" pitchFamily="34" charset="0"/>
              <a:buChar char="•"/>
            </a:pPr>
            <a:endParaRPr lang="en-GB"/>
          </a:p>
        </p:txBody>
      </p:sp>
      <p:sp>
        <p:nvSpPr>
          <p:cNvPr id="6" name="TextBox 5">
            <a:extLst>
              <a:ext uri="{FF2B5EF4-FFF2-40B4-BE49-F238E27FC236}">
                <a16:creationId xmlns:a16="http://schemas.microsoft.com/office/drawing/2014/main" id="{15B54186-BB56-D57B-14AA-4ECD55EA9ED1}"/>
              </a:ext>
            </a:extLst>
          </p:cNvPr>
          <p:cNvSpPr txBox="1"/>
          <p:nvPr/>
        </p:nvSpPr>
        <p:spPr>
          <a:xfrm>
            <a:off x="473539" y="1641886"/>
            <a:ext cx="4687772" cy="646331"/>
          </a:xfrm>
          <a:prstGeom prst="rect">
            <a:avLst/>
          </a:prstGeom>
          <a:noFill/>
        </p:spPr>
        <p:txBody>
          <a:bodyPr wrap="square" rtlCol="0">
            <a:spAutoFit/>
          </a:bodyPr>
          <a:lstStyle/>
          <a:p>
            <a:pPr algn="ctr"/>
            <a:r>
              <a:rPr lang="en-US" sz="3600">
                <a:solidFill>
                  <a:srgbClr val="002060"/>
                </a:solidFill>
                <a:latin typeface="Aharoni" panose="02010803020104030203" pitchFamily="2" charset="-79"/>
                <a:cs typeface="Aharoni" panose="02010803020104030203" pitchFamily="2" charset="-79"/>
              </a:rPr>
              <a:t>Smart Crash Carts</a:t>
            </a:r>
            <a:endParaRPr lang="id-ID" sz="3600">
              <a:solidFill>
                <a:srgbClr val="002060"/>
              </a:solidFill>
              <a:latin typeface="Aharoni" panose="02010803020104030203" pitchFamily="2" charset="-79"/>
              <a:cs typeface="Aharoni" panose="02010803020104030203" pitchFamily="2" charset="-79"/>
            </a:endParaRPr>
          </a:p>
        </p:txBody>
      </p:sp>
      <p:sp>
        <p:nvSpPr>
          <p:cNvPr id="7" name="Rectangle: Rounded Corners 6">
            <a:extLst>
              <a:ext uri="{FF2B5EF4-FFF2-40B4-BE49-F238E27FC236}">
                <a16:creationId xmlns:a16="http://schemas.microsoft.com/office/drawing/2014/main" id="{89EFDD57-DC23-1961-F12C-7B0843D23C7A}"/>
              </a:ext>
            </a:extLst>
          </p:cNvPr>
          <p:cNvSpPr/>
          <p:nvPr/>
        </p:nvSpPr>
        <p:spPr>
          <a:xfrm>
            <a:off x="8649500" y="1529262"/>
            <a:ext cx="115040" cy="507847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Rounded Corners 8">
            <a:extLst>
              <a:ext uri="{FF2B5EF4-FFF2-40B4-BE49-F238E27FC236}">
                <a16:creationId xmlns:a16="http://schemas.microsoft.com/office/drawing/2014/main" id="{504092C7-CAA9-48BC-3356-B400D37C930D}"/>
              </a:ext>
            </a:extLst>
          </p:cNvPr>
          <p:cNvSpPr/>
          <p:nvPr/>
        </p:nvSpPr>
        <p:spPr>
          <a:xfrm rot="5400000">
            <a:off x="8649499" y="1471742"/>
            <a:ext cx="115040" cy="507847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a:extLst>
              <a:ext uri="{FF2B5EF4-FFF2-40B4-BE49-F238E27FC236}">
                <a16:creationId xmlns:a16="http://schemas.microsoft.com/office/drawing/2014/main" id="{87F99E4D-BAEC-752D-8389-92290963636F}"/>
              </a:ext>
            </a:extLst>
          </p:cNvPr>
          <p:cNvSpPr txBox="1"/>
          <p:nvPr/>
        </p:nvSpPr>
        <p:spPr>
          <a:xfrm>
            <a:off x="4845722" y="1092821"/>
            <a:ext cx="1459685" cy="3170099"/>
          </a:xfrm>
          <a:prstGeom prst="rect">
            <a:avLst/>
          </a:prstGeom>
          <a:noFill/>
        </p:spPr>
        <p:txBody>
          <a:bodyPr wrap="square" rtlCol="0">
            <a:spAutoFit/>
          </a:bodyPr>
          <a:lstStyle/>
          <a:p>
            <a:r>
              <a:rPr lang="en-US" sz="20000">
                <a:solidFill>
                  <a:srgbClr val="002060">
                    <a:alpha val="10000"/>
                  </a:srgbClr>
                </a:solidFill>
                <a:latin typeface="Aver" panose="02040503060805020303" pitchFamily="18" charset="0"/>
              </a:rPr>
              <a:t>S</a:t>
            </a:r>
            <a:endParaRPr lang="id-ID" sz="20000">
              <a:solidFill>
                <a:srgbClr val="002060">
                  <a:alpha val="10000"/>
                </a:srgbClr>
              </a:solidFill>
              <a:latin typeface="Aver" panose="02040503060805020303" pitchFamily="18" charset="0"/>
            </a:endParaRPr>
          </a:p>
        </p:txBody>
      </p:sp>
      <p:sp>
        <p:nvSpPr>
          <p:cNvPr id="12" name="TextBox 11">
            <a:extLst>
              <a:ext uri="{FF2B5EF4-FFF2-40B4-BE49-F238E27FC236}">
                <a16:creationId xmlns:a16="http://schemas.microsoft.com/office/drawing/2014/main" id="{7A328693-DA5E-3F6C-9159-43BE764261C7}"/>
              </a:ext>
            </a:extLst>
          </p:cNvPr>
          <p:cNvSpPr txBox="1"/>
          <p:nvPr/>
        </p:nvSpPr>
        <p:spPr>
          <a:xfrm>
            <a:off x="10255706" y="1610320"/>
            <a:ext cx="1459685" cy="2400657"/>
          </a:xfrm>
          <a:prstGeom prst="rect">
            <a:avLst/>
          </a:prstGeom>
          <a:noFill/>
        </p:spPr>
        <p:txBody>
          <a:bodyPr wrap="square" rtlCol="0">
            <a:spAutoFit/>
          </a:bodyPr>
          <a:lstStyle/>
          <a:p>
            <a:r>
              <a:rPr lang="en-US" sz="15000">
                <a:solidFill>
                  <a:srgbClr val="002060">
                    <a:alpha val="10000"/>
                  </a:srgbClr>
                </a:solidFill>
                <a:latin typeface="Aver" panose="02040503060805020303" pitchFamily="18" charset="0"/>
              </a:rPr>
              <a:t>W</a:t>
            </a:r>
            <a:endParaRPr lang="id-ID" sz="15000">
              <a:solidFill>
                <a:srgbClr val="002060">
                  <a:alpha val="10000"/>
                </a:srgbClr>
              </a:solidFill>
              <a:latin typeface="Aver" panose="02040503060805020303" pitchFamily="18" charset="0"/>
            </a:endParaRPr>
          </a:p>
        </p:txBody>
      </p:sp>
      <p:sp>
        <p:nvSpPr>
          <p:cNvPr id="2" name="TextBox 1">
            <a:extLst>
              <a:ext uri="{FF2B5EF4-FFF2-40B4-BE49-F238E27FC236}">
                <a16:creationId xmlns:a16="http://schemas.microsoft.com/office/drawing/2014/main" id="{203E69E2-B1E1-2894-5052-643801B0E2B6}"/>
              </a:ext>
            </a:extLst>
          </p:cNvPr>
          <p:cNvSpPr txBox="1"/>
          <p:nvPr/>
        </p:nvSpPr>
        <p:spPr>
          <a:xfrm>
            <a:off x="4908877" y="4363658"/>
            <a:ext cx="1459685" cy="2400657"/>
          </a:xfrm>
          <a:prstGeom prst="rect">
            <a:avLst/>
          </a:prstGeom>
          <a:noFill/>
        </p:spPr>
        <p:txBody>
          <a:bodyPr wrap="square" rtlCol="0">
            <a:spAutoFit/>
          </a:bodyPr>
          <a:lstStyle/>
          <a:p>
            <a:r>
              <a:rPr lang="en-US" sz="15000">
                <a:solidFill>
                  <a:srgbClr val="002060">
                    <a:alpha val="10000"/>
                  </a:srgbClr>
                </a:solidFill>
                <a:latin typeface="Aver" panose="02040503060805020303" pitchFamily="18" charset="0"/>
              </a:rPr>
              <a:t>O</a:t>
            </a:r>
            <a:endParaRPr lang="id-ID" sz="15000">
              <a:solidFill>
                <a:srgbClr val="002060">
                  <a:alpha val="10000"/>
                </a:srgbClr>
              </a:solidFill>
              <a:latin typeface="Aver" panose="02040503060805020303" pitchFamily="18" charset="0"/>
            </a:endParaRPr>
          </a:p>
        </p:txBody>
      </p:sp>
      <p:sp>
        <p:nvSpPr>
          <p:cNvPr id="8" name="TextBox 7">
            <a:extLst>
              <a:ext uri="{FF2B5EF4-FFF2-40B4-BE49-F238E27FC236}">
                <a16:creationId xmlns:a16="http://schemas.microsoft.com/office/drawing/2014/main" id="{6346FCF7-2A28-0A88-7FD0-72DC17B70B14}"/>
              </a:ext>
            </a:extLst>
          </p:cNvPr>
          <p:cNvSpPr txBox="1"/>
          <p:nvPr/>
        </p:nvSpPr>
        <p:spPr>
          <a:xfrm>
            <a:off x="10622016" y="4457342"/>
            <a:ext cx="1459685" cy="2400657"/>
          </a:xfrm>
          <a:prstGeom prst="rect">
            <a:avLst/>
          </a:prstGeom>
          <a:noFill/>
        </p:spPr>
        <p:txBody>
          <a:bodyPr wrap="square" rtlCol="0">
            <a:spAutoFit/>
          </a:bodyPr>
          <a:lstStyle/>
          <a:p>
            <a:r>
              <a:rPr lang="en-US" sz="15000">
                <a:solidFill>
                  <a:srgbClr val="002060">
                    <a:alpha val="10000"/>
                  </a:srgbClr>
                </a:solidFill>
                <a:latin typeface="Aver" panose="02040503060805020303" pitchFamily="18" charset="0"/>
              </a:rPr>
              <a:t>T</a:t>
            </a:r>
            <a:endParaRPr lang="id-ID" sz="15000">
              <a:solidFill>
                <a:srgbClr val="002060">
                  <a:alpha val="10000"/>
                </a:srgbClr>
              </a:solidFill>
              <a:latin typeface="Aver" panose="02040503060805020303" pitchFamily="18" charset="0"/>
            </a:endParaRPr>
          </a:p>
        </p:txBody>
      </p:sp>
      <p:sp>
        <p:nvSpPr>
          <p:cNvPr id="11" name="TextBox 10">
            <a:extLst>
              <a:ext uri="{FF2B5EF4-FFF2-40B4-BE49-F238E27FC236}">
                <a16:creationId xmlns:a16="http://schemas.microsoft.com/office/drawing/2014/main" id="{C44164EF-ABA8-D216-53B9-008C12EEFB8F}"/>
              </a:ext>
            </a:extLst>
          </p:cNvPr>
          <p:cNvSpPr txBox="1"/>
          <p:nvPr/>
        </p:nvSpPr>
        <p:spPr>
          <a:xfrm>
            <a:off x="5370306" y="1837536"/>
            <a:ext cx="3090061" cy="2246769"/>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Lato" panose="020F0502020204030203" pitchFamily="34" charset="0"/>
              </a:rPr>
              <a:t>Real-time monitoring</a:t>
            </a:r>
          </a:p>
          <a:p>
            <a:pPr marL="285750" indent="-285750">
              <a:buFont typeface="Arial" panose="020B0604020202020204" pitchFamily="34" charset="0"/>
              <a:buChar char="•"/>
            </a:pPr>
            <a:r>
              <a:rPr lang="en-US" sz="2000">
                <a:latin typeface="Lato" panose="020F0502020204030203" pitchFamily="34" charset="0"/>
              </a:rPr>
              <a:t>Automated alerts</a:t>
            </a:r>
          </a:p>
          <a:p>
            <a:pPr marL="285750" indent="-285750">
              <a:buFont typeface="Arial" panose="020B0604020202020204" pitchFamily="34" charset="0"/>
              <a:buChar char="•"/>
            </a:pPr>
            <a:r>
              <a:rPr lang="en-US" sz="2000">
                <a:latin typeface="Lato" panose="020F0502020204030203" pitchFamily="34" charset="0"/>
              </a:rPr>
              <a:t>Efficient resource allocation based on data</a:t>
            </a:r>
          </a:p>
          <a:p>
            <a:pPr marL="285750" indent="-285750">
              <a:buFont typeface="Arial" panose="020B0604020202020204" pitchFamily="34" charset="0"/>
              <a:buChar char="•"/>
            </a:pPr>
            <a:r>
              <a:rPr lang="en-US" sz="2000">
                <a:latin typeface="Lato" panose="020F0502020204030203" pitchFamily="34" charset="0"/>
              </a:rPr>
              <a:t>Data analytics</a:t>
            </a:r>
          </a:p>
          <a:p>
            <a:pPr marL="285750" indent="-285750">
              <a:buFont typeface="Arial" panose="020B0604020202020204" pitchFamily="34" charset="0"/>
              <a:buChar char="•"/>
            </a:pPr>
            <a:endParaRPr lang="en-US" sz="2000">
              <a:latin typeface="Lato" panose="020F0502020204030203" pitchFamily="34" charset="0"/>
            </a:endParaRPr>
          </a:p>
        </p:txBody>
      </p:sp>
      <p:sp>
        <p:nvSpPr>
          <p:cNvPr id="15" name="TextBox 14">
            <a:extLst>
              <a:ext uri="{FF2B5EF4-FFF2-40B4-BE49-F238E27FC236}">
                <a16:creationId xmlns:a16="http://schemas.microsoft.com/office/drawing/2014/main" id="{D9A8D142-83A6-FF83-9D5A-48B8BB632B09}"/>
              </a:ext>
            </a:extLst>
          </p:cNvPr>
          <p:cNvSpPr txBox="1"/>
          <p:nvPr/>
        </p:nvSpPr>
        <p:spPr>
          <a:xfrm>
            <a:off x="5455486" y="4271674"/>
            <a:ext cx="3090061" cy="1938992"/>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Lato" panose="020F0502020204030203" pitchFamily="34" charset="0"/>
              </a:rPr>
              <a:t>Improved patient care</a:t>
            </a:r>
          </a:p>
          <a:p>
            <a:pPr marL="285750" indent="-285750">
              <a:buFont typeface="Arial" panose="020B0604020202020204" pitchFamily="34" charset="0"/>
              <a:buChar char="•"/>
            </a:pPr>
            <a:r>
              <a:rPr lang="en-US" sz="2000">
                <a:latin typeface="Lato" panose="020F0502020204030203" pitchFamily="34" charset="0"/>
              </a:rPr>
              <a:t>Efficient resource management</a:t>
            </a:r>
          </a:p>
          <a:p>
            <a:pPr marL="285750" indent="-285750">
              <a:buFont typeface="Arial" panose="020B0604020202020204" pitchFamily="34" charset="0"/>
              <a:buChar char="•"/>
            </a:pPr>
            <a:r>
              <a:rPr lang="en-US" sz="2000">
                <a:latin typeface="Lato" panose="020F0502020204030203" pitchFamily="34" charset="0"/>
              </a:rPr>
              <a:t>Integration with other systems</a:t>
            </a:r>
          </a:p>
          <a:p>
            <a:pPr marL="285750" indent="-285750">
              <a:buFont typeface="Arial" panose="020B0604020202020204" pitchFamily="34" charset="0"/>
              <a:buChar char="•"/>
            </a:pPr>
            <a:endParaRPr lang="en-US" sz="2000">
              <a:latin typeface="Lato" panose="020F0502020204030203" pitchFamily="34" charset="0"/>
            </a:endParaRPr>
          </a:p>
        </p:txBody>
      </p:sp>
      <p:sp>
        <p:nvSpPr>
          <p:cNvPr id="18" name="TextBox 17">
            <a:extLst>
              <a:ext uri="{FF2B5EF4-FFF2-40B4-BE49-F238E27FC236}">
                <a16:creationId xmlns:a16="http://schemas.microsoft.com/office/drawing/2014/main" id="{EA684128-3ACD-F197-3005-921B49B7E361}"/>
              </a:ext>
            </a:extLst>
          </p:cNvPr>
          <p:cNvSpPr txBox="1"/>
          <p:nvPr/>
        </p:nvSpPr>
        <p:spPr>
          <a:xfrm>
            <a:off x="9182530" y="4271674"/>
            <a:ext cx="2723524" cy="1938992"/>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Lato" panose="020F0502020204030203" pitchFamily="34" charset="0"/>
              </a:rPr>
              <a:t>Security concern</a:t>
            </a:r>
          </a:p>
          <a:p>
            <a:pPr marL="285750" indent="-285750">
              <a:buFont typeface="Arial" panose="020B0604020202020204" pitchFamily="34" charset="0"/>
              <a:buChar char="•"/>
            </a:pPr>
            <a:r>
              <a:rPr lang="en-US" sz="2000">
                <a:latin typeface="Lato" panose="020F0502020204030203" pitchFamily="34" charset="0"/>
              </a:rPr>
              <a:t>Technology adoption resistance</a:t>
            </a:r>
          </a:p>
          <a:p>
            <a:pPr marL="285750" indent="-285750">
              <a:buFont typeface="Arial" panose="020B0604020202020204" pitchFamily="34" charset="0"/>
              <a:buChar char="•"/>
            </a:pPr>
            <a:r>
              <a:rPr lang="en-US" sz="2000">
                <a:latin typeface="Lato" panose="020F0502020204030203" pitchFamily="34" charset="0"/>
              </a:rPr>
              <a:t>Regulatory compliance</a:t>
            </a:r>
          </a:p>
          <a:p>
            <a:pPr marL="285750" indent="-285750">
              <a:buFont typeface="Arial" panose="020B0604020202020204" pitchFamily="34" charset="0"/>
              <a:buChar char="•"/>
            </a:pPr>
            <a:endParaRPr lang="en-US" sz="2000">
              <a:latin typeface="Lato" panose="020F0502020204030203" pitchFamily="34" charset="0"/>
            </a:endParaRPr>
          </a:p>
        </p:txBody>
      </p:sp>
      <p:sp>
        <p:nvSpPr>
          <p:cNvPr id="19" name="TextBox 18">
            <a:extLst>
              <a:ext uri="{FF2B5EF4-FFF2-40B4-BE49-F238E27FC236}">
                <a16:creationId xmlns:a16="http://schemas.microsoft.com/office/drawing/2014/main" id="{655C7EC3-A0EF-E6C3-D9D1-A4123E52FA05}"/>
              </a:ext>
            </a:extLst>
          </p:cNvPr>
          <p:cNvSpPr txBox="1"/>
          <p:nvPr/>
        </p:nvSpPr>
        <p:spPr>
          <a:xfrm>
            <a:off x="9182530" y="1792968"/>
            <a:ext cx="2723524" cy="2554545"/>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Lato" panose="020F0502020204030203" pitchFamily="34" charset="0"/>
              </a:rPr>
              <a:t>Potential failures causes delay responses</a:t>
            </a:r>
          </a:p>
          <a:p>
            <a:pPr marL="285750" indent="-285750">
              <a:buFont typeface="Arial" panose="020B0604020202020204" pitchFamily="34" charset="0"/>
              <a:buChar char="•"/>
            </a:pPr>
            <a:r>
              <a:rPr lang="en-US" sz="2000">
                <a:latin typeface="Lato" panose="020F0502020204030203" pitchFamily="34" charset="0"/>
              </a:rPr>
              <a:t>Technical expertise</a:t>
            </a:r>
          </a:p>
          <a:p>
            <a:pPr marL="285750" indent="-285750">
              <a:buFont typeface="Arial" panose="020B0604020202020204" pitchFamily="34" charset="0"/>
              <a:buChar char="•"/>
            </a:pPr>
            <a:r>
              <a:rPr lang="en-US" sz="2000">
                <a:latin typeface="Lato" panose="020F0502020204030203" pitchFamily="34" charset="0"/>
              </a:rPr>
              <a:t>Uncertainty in hospital</a:t>
            </a:r>
          </a:p>
          <a:p>
            <a:pPr marL="285750" indent="-285750">
              <a:buFont typeface="Arial" panose="020B0604020202020204" pitchFamily="34" charset="0"/>
              <a:buChar char="•"/>
            </a:pPr>
            <a:endParaRPr lang="en-US" sz="2000">
              <a:latin typeface="Lato" panose="020F0502020204030203" pitchFamily="34" charset="0"/>
            </a:endParaRPr>
          </a:p>
          <a:p>
            <a:pPr marL="285750" indent="-285750">
              <a:buFont typeface="Arial" panose="020B0604020202020204" pitchFamily="34" charset="0"/>
              <a:buChar char="•"/>
            </a:pPr>
            <a:endParaRPr lang="en-US" sz="2000">
              <a:latin typeface="Lato" panose="020F0502020204030203" pitchFamily="34" charset="0"/>
            </a:endParaRPr>
          </a:p>
        </p:txBody>
      </p:sp>
    </p:spTree>
    <p:extLst>
      <p:ext uri="{BB962C8B-B14F-4D97-AF65-F5344CB8AC3E}">
        <p14:creationId xmlns:p14="http://schemas.microsoft.com/office/powerpoint/2010/main" val="3647218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BB02ACE-6952-E76B-BA38-E2C04ED36829}"/>
              </a:ext>
            </a:extLst>
          </p:cNvPr>
          <p:cNvSpPr>
            <a:spLocks noGrp="1"/>
          </p:cNvSpPr>
          <p:nvPr>
            <p:ph type="subTitle" idx="1"/>
          </p:nvPr>
        </p:nvSpPr>
        <p:spPr>
          <a:xfrm>
            <a:off x="889516" y="2333075"/>
            <a:ext cx="3794451" cy="3563872"/>
          </a:xfrm>
        </p:spPr>
        <p:txBody>
          <a:bodyPr>
            <a:normAutofit/>
          </a:bodyPr>
          <a:lstStyle/>
          <a:p>
            <a:pPr algn="l"/>
            <a:r>
              <a:rPr lang="en-GB">
                <a:solidFill>
                  <a:srgbClr val="002060"/>
                </a:solidFill>
                <a:latin typeface="Aharoni" panose="02010803020104030203" pitchFamily="2" charset="-79"/>
                <a:cs typeface="Aharoni" panose="02010803020104030203" pitchFamily="2" charset="-79"/>
              </a:rPr>
              <a:t>A smart organised and mobile storage unit for essential equipment.</a:t>
            </a:r>
          </a:p>
          <a:p>
            <a:pPr algn="l"/>
            <a:r>
              <a:rPr lang="en-GB">
                <a:solidFill>
                  <a:srgbClr val="002060"/>
                </a:solidFill>
                <a:latin typeface="Aharoni" panose="02010803020104030203" pitchFamily="2" charset="-79"/>
                <a:cs typeface="Aharoni" panose="02010803020104030203" pitchFamily="2" charset="-79"/>
              </a:rPr>
              <a:t>Used in every emergency room with the hospital reducing patient care time and therefore increasing efficiency.</a:t>
            </a:r>
          </a:p>
          <a:p>
            <a:endParaRPr lang="en-GB"/>
          </a:p>
        </p:txBody>
      </p:sp>
      <p:sp>
        <p:nvSpPr>
          <p:cNvPr id="6" name="Rectangle: Rounded Corners 5">
            <a:extLst>
              <a:ext uri="{FF2B5EF4-FFF2-40B4-BE49-F238E27FC236}">
                <a16:creationId xmlns:a16="http://schemas.microsoft.com/office/drawing/2014/main" id="{4DAA2AC1-50C9-2B97-29A8-61C8700A1EB3}"/>
              </a:ext>
            </a:extLst>
          </p:cNvPr>
          <p:cNvSpPr/>
          <p:nvPr/>
        </p:nvSpPr>
        <p:spPr>
          <a:xfrm>
            <a:off x="-363894" y="293915"/>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MED ASSIST</a:t>
            </a:r>
          </a:p>
        </p:txBody>
      </p:sp>
      <p:pic>
        <p:nvPicPr>
          <p:cNvPr id="7" name="Graphic 6" descr="Medical with solid fill">
            <a:extLst>
              <a:ext uri="{FF2B5EF4-FFF2-40B4-BE49-F238E27FC236}">
                <a16:creationId xmlns:a16="http://schemas.microsoft.com/office/drawing/2014/main" id="{DDEFB5C4-C46C-C7F8-E186-5684565995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8113" y="1"/>
            <a:ext cx="1148509" cy="1148509"/>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35339FDF-42BC-DFB7-C5C0-6D4B940C67F0}"/>
                  </a:ext>
                </a:extLst>
              </p:cNvPr>
              <p:cNvGraphicFramePr>
                <a:graphicFrameLocks noChangeAspect="1"/>
              </p:cNvGraphicFramePr>
              <p:nvPr>
                <p:extLst>
                  <p:ext uri="{D42A27DB-BD31-4B8C-83A1-F6EECF244321}">
                    <p14:modId xmlns:p14="http://schemas.microsoft.com/office/powerpoint/2010/main" val="1168098811"/>
                  </p:ext>
                </p:extLst>
              </p:nvPr>
            </p:nvGraphicFramePr>
            <p:xfrm>
              <a:off x="7815701" y="1776730"/>
              <a:ext cx="2859831" cy="4383734"/>
            </p:xfrm>
            <a:graphic>
              <a:graphicData uri="http://schemas.microsoft.com/office/drawing/2017/model3d">
                <am3d:model3d r:embed="rId4">
                  <am3d:spPr>
                    <a:xfrm>
                      <a:off x="0" y="0"/>
                      <a:ext cx="2859831" cy="4383734"/>
                    </a:xfrm>
                    <a:prstGeom prst="rect">
                      <a:avLst/>
                    </a:prstGeom>
                  </am3d:spPr>
                  <am3d:camera>
                    <am3d:pos x="0" y="0" z="56193969"/>
                    <am3d:up dx="0" dy="36000000" dz="0"/>
                    <am3d:lookAt x="0" y="0" z="0"/>
                    <am3d:perspective fov="2700000"/>
                  </am3d:camera>
                  <am3d:trans>
                    <am3d:meterPerModelUnit n="869" d="1000000"/>
                    <am3d:preTrans dx="-43245762" dy="-13177837" dz="-2524037"/>
                    <am3d:scale>
                      <am3d:sx n="1000000" d="1000000"/>
                      <am3d:sy n="1000000" d="1000000"/>
                      <am3d:sz n="1000000" d="1000000"/>
                    </am3d:scale>
                    <am3d:rot ax="1302548" ay="1935313" az="719742"/>
                    <am3d:postTrans dx="0" dy="0" dz="0"/>
                  </am3d:trans>
                  <am3d:raster rName="Office3DRenderer" rVer="16.0.8326">
                    <am3d:blip r:embed="rId5"/>
                  </am3d:raster>
                  <am3d:objViewport viewportSz="50303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35339FDF-42BC-DFB7-C5C0-6D4B940C67F0}"/>
                  </a:ext>
                </a:extLst>
              </p:cNvPr>
              <p:cNvPicPr>
                <a:picLocks noGrp="1" noRot="1" noChangeAspect="1" noMove="1" noResize="1" noEditPoints="1" noAdjustHandles="1" noChangeArrowheads="1" noChangeShapeType="1" noCrop="1"/>
              </p:cNvPicPr>
              <p:nvPr/>
            </p:nvPicPr>
            <p:blipFill>
              <a:blip r:embed="rId5"/>
              <a:stretch>
                <a:fillRect/>
              </a:stretch>
            </p:blipFill>
            <p:spPr>
              <a:xfrm>
                <a:off x="7815701" y="1776730"/>
                <a:ext cx="2859831" cy="4383734"/>
              </a:xfrm>
              <a:prstGeom prst="rect">
                <a:avLst/>
              </a:prstGeom>
            </p:spPr>
          </p:pic>
        </mc:Fallback>
      </mc:AlternateContent>
    </p:spTree>
    <p:extLst>
      <p:ext uri="{BB962C8B-B14F-4D97-AF65-F5344CB8AC3E}">
        <p14:creationId xmlns:p14="http://schemas.microsoft.com/office/powerpoint/2010/main" val="3389781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F094E9C-0A48-DE1A-32E4-8A4EA7F3A9B0}"/>
              </a:ext>
            </a:extLst>
          </p:cNvPr>
          <p:cNvSpPr/>
          <p:nvPr/>
        </p:nvSpPr>
        <p:spPr>
          <a:xfrm>
            <a:off x="4245429" y="1690688"/>
            <a:ext cx="6979298" cy="1325563"/>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Aharoni" panose="02010803020104030203" pitchFamily="2" charset="-79"/>
                <a:cs typeface="Aharoni" panose="02010803020104030203" pitchFamily="2" charset="-79"/>
              </a:rPr>
              <a:t>Communication and perception</a:t>
            </a:r>
          </a:p>
        </p:txBody>
      </p:sp>
      <p:sp>
        <p:nvSpPr>
          <p:cNvPr id="9" name="Rectangle: Rounded Corners 8">
            <a:extLst>
              <a:ext uri="{FF2B5EF4-FFF2-40B4-BE49-F238E27FC236}">
                <a16:creationId xmlns:a16="http://schemas.microsoft.com/office/drawing/2014/main" id="{95640B66-FB1C-3547-D644-311226D4E25B}"/>
              </a:ext>
            </a:extLst>
          </p:cNvPr>
          <p:cNvSpPr/>
          <p:nvPr/>
        </p:nvSpPr>
        <p:spPr>
          <a:xfrm>
            <a:off x="4245429" y="3147522"/>
            <a:ext cx="6979298" cy="1325563"/>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Aharoni" panose="02010803020104030203" pitchFamily="2" charset="-79"/>
                <a:cs typeface="Aharoni" panose="02010803020104030203" pitchFamily="2" charset="-79"/>
              </a:rPr>
              <a:t>Detection of medical equipment </a:t>
            </a:r>
          </a:p>
        </p:txBody>
      </p:sp>
      <p:sp>
        <p:nvSpPr>
          <p:cNvPr id="10" name="Rectangle: Rounded Corners 9">
            <a:extLst>
              <a:ext uri="{FF2B5EF4-FFF2-40B4-BE49-F238E27FC236}">
                <a16:creationId xmlns:a16="http://schemas.microsoft.com/office/drawing/2014/main" id="{55D8A40B-8EDA-9C8E-6E0E-2A4AFDE574B1}"/>
              </a:ext>
            </a:extLst>
          </p:cNvPr>
          <p:cNvSpPr/>
          <p:nvPr/>
        </p:nvSpPr>
        <p:spPr>
          <a:xfrm>
            <a:off x="4245429" y="4670264"/>
            <a:ext cx="6979298" cy="1325563"/>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Aharoni" panose="02010803020104030203" pitchFamily="2" charset="-79"/>
                <a:cs typeface="Aharoni" panose="02010803020104030203" pitchFamily="2" charset="-79"/>
              </a:rPr>
              <a:t>Capable of manoeuvring around the environment if needed</a:t>
            </a:r>
          </a:p>
        </p:txBody>
      </p:sp>
      <p:cxnSp>
        <p:nvCxnSpPr>
          <p:cNvPr id="12" name="Straight Arrow Connector 11">
            <a:extLst>
              <a:ext uri="{FF2B5EF4-FFF2-40B4-BE49-F238E27FC236}">
                <a16:creationId xmlns:a16="http://schemas.microsoft.com/office/drawing/2014/main" id="{3D217C78-1095-B27F-43FA-8BE8F4905BDC}"/>
              </a:ext>
            </a:extLst>
          </p:cNvPr>
          <p:cNvCxnSpPr>
            <a:cxnSpLocks/>
            <a:stCxn id="6" idx="1"/>
          </p:cNvCxnSpPr>
          <p:nvPr/>
        </p:nvCxnSpPr>
        <p:spPr>
          <a:xfrm flipH="1" flipV="1">
            <a:off x="2556588" y="2353469"/>
            <a:ext cx="1688841" cy="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5AFA64E-B1F6-883C-0A48-8464D0BCF6E7}"/>
              </a:ext>
            </a:extLst>
          </p:cNvPr>
          <p:cNvCxnSpPr>
            <a:cxnSpLocks/>
          </p:cNvCxnSpPr>
          <p:nvPr/>
        </p:nvCxnSpPr>
        <p:spPr>
          <a:xfrm flipH="1" flipV="1">
            <a:off x="2556588" y="3810303"/>
            <a:ext cx="1688841" cy="806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6FA255-F1A0-B6BC-8793-DDBF2C2EEEAC}"/>
              </a:ext>
            </a:extLst>
          </p:cNvPr>
          <p:cNvCxnSpPr>
            <a:cxnSpLocks/>
          </p:cNvCxnSpPr>
          <p:nvPr/>
        </p:nvCxnSpPr>
        <p:spPr>
          <a:xfrm flipH="1" flipV="1">
            <a:off x="2556588" y="5333045"/>
            <a:ext cx="1775927" cy="806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Medical with solid fill">
            <a:extLst>
              <a:ext uri="{FF2B5EF4-FFF2-40B4-BE49-F238E27FC236}">
                <a16:creationId xmlns:a16="http://schemas.microsoft.com/office/drawing/2014/main" id="{240965B5-238B-9CCD-EE74-63812EF39A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8113" y="1"/>
            <a:ext cx="1148509" cy="1148509"/>
          </a:xfrm>
          <a:prstGeom prst="rect">
            <a:avLst/>
          </a:prstGeom>
        </p:spPr>
      </p:pic>
      <p:sp>
        <p:nvSpPr>
          <p:cNvPr id="5" name="Rectangle: Rounded Corners 4">
            <a:extLst>
              <a:ext uri="{FF2B5EF4-FFF2-40B4-BE49-F238E27FC236}">
                <a16:creationId xmlns:a16="http://schemas.microsoft.com/office/drawing/2014/main" id="{B7D6639F-0AB3-E4DD-CD5D-2A91E6156447}"/>
              </a:ext>
            </a:extLst>
          </p:cNvPr>
          <p:cNvSpPr/>
          <p:nvPr/>
        </p:nvSpPr>
        <p:spPr>
          <a:xfrm>
            <a:off x="-363894" y="293915"/>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MED ASSIST</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23794B3B-57AF-CF4A-DA05-89D12C0E6B8C}"/>
                  </a:ext>
                </a:extLst>
              </p:cNvPr>
              <p:cNvGraphicFramePr>
                <a:graphicFrameLocks noChangeAspect="1"/>
              </p:cNvGraphicFramePr>
              <p:nvPr>
                <p:extLst>
                  <p:ext uri="{D42A27DB-BD31-4B8C-83A1-F6EECF244321}">
                    <p14:modId xmlns:p14="http://schemas.microsoft.com/office/powerpoint/2010/main" val="4231122036"/>
                  </p:ext>
                </p:extLst>
              </p:nvPr>
            </p:nvGraphicFramePr>
            <p:xfrm>
              <a:off x="132740" y="1929775"/>
              <a:ext cx="2692472" cy="4276551"/>
            </p:xfrm>
            <a:graphic>
              <a:graphicData uri="http://schemas.microsoft.com/office/drawing/2017/model3d">
                <am3d:model3d r:embed="rId4">
                  <am3d:spPr>
                    <a:xfrm>
                      <a:off x="0" y="0"/>
                      <a:ext cx="2692472" cy="4276551"/>
                    </a:xfrm>
                    <a:prstGeom prst="rect">
                      <a:avLst/>
                    </a:prstGeom>
                  </am3d:spPr>
                  <am3d:camera>
                    <am3d:pos x="0" y="0" z="56193969"/>
                    <am3d:up dx="0" dy="36000000" dz="0"/>
                    <am3d:lookAt x="0" y="0" z="0"/>
                    <am3d:perspective fov="2700000"/>
                  </am3d:camera>
                  <am3d:trans>
                    <am3d:meterPerModelUnit n="869" d="1000000"/>
                    <am3d:preTrans dx="-43245762" dy="-13177837" dz="-2524037"/>
                    <am3d:scale>
                      <am3d:sx n="1000000" d="1000000"/>
                      <am3d:sy n="1000000" d="1000000"/>
                      <am3d:sz n="1000000" d="1000000"/>
                    </am3d:scale>
                    <am3d:rot ax="9277363" ay="3508870" az="9479002"/>
                    <am3d:postTrans dx="0" dy="0" dz="0"/>
                  </am3d:trans>
                  <am3d:raster rName="Office3DRenderer" rVer="16.0.8326">
                    <am3d:blip r:embed="rId5"/>
                  </am3d:raster>
                  <am3d:objViewport viewportSz="50303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23794B3B-57AF-CF4A-DA05-89D12C0E6B8C}"/>
                  </a:ext>
                </a:extLst>
              </p:cNvPr>
              <p:cNvPicPr>
                <a:picLocks noGrp="1" noRot="1" noChangeAspect="1" noMove="1" noResize="1" noEditPoints="1" noAdjustHandles="1" noChangeArrowheads="1" noChangeShapeType="1" noCrop="1"/>
              </p:cNvPicPr>
              <p:nvPr/>
            </p:nvPicPr>
            <p:blipFill>
              <a:blip r:embed="rId5"/>
              <a:stretch>
                <a:fillRect/>
              </a:stretch>
            </p:blipFill>
            <p:spPr>
              <a:xfrm>
                <a:off x="132740" y="1929775"/>
                <a:ext cx="2692472" cy="4276551"/>
              </a:xfrm>
              <a:prstGeom prst="rect">
                <a:avLst/>
              </a:prstGeom>
            </p:spPr>
          </p:pic>
        </mc:Fallback>
      </mc:AlternateContent>
    </p:spTree>
    <p:extLst>
      <p:ext uri="{BB962C8B-B14F-4D97-AF65-F5344CB8AC3E}">
        <p14:creationId xmlns:p14="http://schemas.microsoft.com/office/powerpoint/2010/main" val="830408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ctor: Elbow 12">
            <a:extLst>
              <a:ext uri="{FF2B5EF4-FFF2-40B4-BE49-F238E27FC236}">
                <a16:creationId xmlns:a16="http://schemas.microsoft.com/office/drawing/2014/main" id="{87B62675-3749-BD3F-C72D-96C06E19B958}"/>
              </a:ext>
            </a:extLst>
          </p:cNvPr>
          <p:cNvCxnSpPr>
            <a:cxnSpLocks/>
            <a:endCxn id="11" idx="1"/>
          </p:cNvCxnSpPr>
          <p:nvPr/>
        </p:nvCxnSpPr>
        <p:spPr>
          <a:xfrm flipV="1">
            <a:off x="4711959" y="3526778"/>
            <a:ext cx="2395193" cy="1614389"/>
          </a:xfrm>
          <a:prstGeom prst="bentConnector3">
            <a:avLst>
              <a:gd name="adj1" fmla="val 5000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5" name="3D Model 4" descr="Draughts board">
                <a:extLst>
                  <a:ext uri="{FF2B5EF4-FFF2-40B4-BE49-F238E27FC236}">
                    <a16:creationId xmlns:a16="http://schemas.microsoft.com/office/drawing/2014/main" id="{62F91B46-1E97-9701-CDBE-85B08AE53822}"/>
                  </a:ext>
                </a:extLst>
              </p:cNvPr>
              <p:cNvGraphicFramePr>
                <a:graphicFrameLocks noChangeAspect="1"/>
              </p:cNvGraphicFramePr>
              <p:nvPr>
                <p:extLst>
                  <p:ext uri="{D42A27DB-BD31-4B8C-83A1-F6EECF244321}">
                    <p14:modId xmlns:p14="http://schemas.microsoft.com/office/powerpoint/2010/main" val="3947659185"/>
                  </p:ext>
                </p:extLst>
              </p:nvPr>
            </p:nvGraphicFramePr>
            <p:xfrm rot="310088">
              <a:off x="64383" y="3652720"/>
              <a:ext cx="6022898" cy="2636607"/>
            </p:xfrm>
            <a:graphic>
              <a:graphicData uri="http://schemas.microsoft.com/office/drawing/2017/model3d">
                <am3d:model3d r:embed="rId2">
                  <am3d:spPr>
                    <a:xfrm rot="310088">
                      <a:off x="0" y="0"/>
                      <a:ext cx="6022898" cy="2636607"/>
                    </a:xfrm>
                    <a:prstGeom prst="rect">
                      <a:avLst/>
                    </a:prstGeom>
                  </am3d:spPr>
                  <am3d:camera>
                    <am3d:pos x="0" y="0" z="65936585"/>
                    <am3d:up dx="0" dy="36000000" dz="0"/>
                    <am3d:lookAt x="0" y="0" z="0"/>
                    <am3d:perspective fov="2700000"/>
                  </am3d:camera>
                  <am3d:trans>
                    <am3d:meterPerModelUnit n="8474558" d="1000000"/>
                    <am3d:preTrans dx="-23338930" dy="-568517" dz="43474213"/>
                    <am3d:scale>
                      <am3d:sx n="1000000" d="1000000"/>
                      <am3d:sy n="1000000" d="1000000"/>
                      <am3d:sz n="1000000" d="1000000"/>
                    </am3d:scale>
                    <am3d:rot ax="1520003" ay="580951" az="273143"/>
                    <am3d:postTrans dx="0" dy="0" dz="0"/>
                  </am3d:trans>
                  <am3d:raster rName="Office3DRenderer" rVer="16.0.8326">
                    <am3d:blip r:embed="rId3"/>
                  </am3d:raster>
                  <am3d:objViewport viewportSz="55971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raughts board">
                <a:extLst>
                  <a:ext uri="{FF2B5EF4-FFF2-40B4-BE49-F238E27FC236}">
                    <a16:creationId xmlns:a16="http://schemas.microsoft.com/office/drawing/2014/main" id="{62F91B46-1E97-9701-CDBE-85B08AE53822}"/>
                  </a:ext>
                </a:extLst>
              </p:cNvPr>
              <p:cNvPicPr>
                <a:picLocks noGrp="1" noRot="1" noChangeAspect="1" noMove="1" noResize="1" noEditPoints="1" noAdjustHandles="1" noChangeArrowheads="1" noChangeShapeType="1" noCrop="1"/>
              </p:cNvPicPr>
              <p:nvPr/>
            </p:nvPicPr>
            <p:blipFill>
              <a:blip r:embed="rId3"/>
              <a:stretch>
                <a:fillRect/>
              </a:stretch>
            </p:blipFill>
            <p:spPr>
              <a:xfrm rot="310088">
                <a:off x="64383" y="3652720"/>
                <a:ext cx="6022898" cy="263660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Content Placeholder 7" descr="Pencil Box Inside">
                <a:extLst>
                  <a:ext uri="{FF2B5EF4-FFF2-40B4-BE49-F238E27FC236}">
                    <a16:creationId xmlns:a16="http://schemas.microsoft.com/office/drawing/2014/main" id="{6AFFC9E6-D7EC-AD14-929C-7B7CDED733E1}"/>
                  </a:ext>
                </a:extLst>
              </p:cNvPr>
              <p:cNvGraphicFramePr>
                <a:graphicFrameLocks noGrp="1" noChangeAspect="1"/>
              </p:cNvGraphicFramePr>
              <p:nvPr>
                <p:ph idx="1"/>
                <p:extLst>
                  <p:ext uri="{D42A27DB-BD31-4B8C-83A1-F6EECF244321}">
                    <p14:modId xmlns:p14="http://schemas.microsoft.com/office/powerpoint/2010/main" val="2142741912"/>
                  </p:ext>
                </p:extLst>
              </p:nvPr>
            </p:nvGraphicFramePr>
            <p:xfrm>
              <a:off x="1095314" y="1567472"/>
              <a:ext cx="1257753" cy="1819340"/>
            </p:xfrm>
            <a:graphic>
              <a:graphicData uri="http://schemas.microsoft.com/office/drawing/2017/model3d">
                <am3d:model3d r:embed="rId4">
                  <am3d:spPr>
                    <a:xfrm>
                      <a:off x="0" y="0"/>
                      <a:ext cx="1257753" cy="1819340"/>
                    </a:xfrm>
                    <a:prstGeom prst="rect">
                      <a:avLst/>
                    </a:prstGeom>
                  </am3d:spPr>
                  <am3d:camera>
                    <am3d:pos x="0" y="0" z="65184790"/>
                    <am3d:up dx="0" dy="36000000" dz="0"/>
                    <am3d:lookAt x="0" y="0" z="0"/>
                    <am3d:perspective fov="2700000"/>
                  </am3d:camera>
                  <am3d:trans>
                    <am3d:meterPerModelUnit n="10655" d="1000000"/>
                    <am3d:preTrans dx="-172" dy="73146552" dz="57"/>
                    <am3d:scale>
                      <am3d:sx n="1000000" d="1000000"/>
                      <am3d:sy n="1000000" d="1000000"/>
                      <am3d:sz n="1000000" d="1000000"/>
                    </am3d:scale>
                    <am3d:rot ax="1187461" ay="2033632" az="680805"/>
                    <am3d:postTrans dx="0" dy="0" dz="0"/>
                  </am3d:trans>
                  <am3d:raster rName="Office3DRenderer" rVer="16.0.8326">
                    <am3d:blip r:embed="rId5"/>
                  </am3d:raster>
                  <am3d:objViewport viewportSz="2162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7" descr="Pencil Box Inside">
                <a:extLst>
                  <a:ext uri="{FF2B5EF4-FFF2-40B4-BE49-F238E27FC236}">
                    <a16:creationId xmlns:a16="http://schemas.microsoft.com/office/drawing/2014/main" id="{6AFFC9E6-D7EC-AD14-929C-7B7CDED733E1}"/>
                  </a:ext>
                </a:extLst>
              </p:cNvPr>
              <p:cNvPicPr>
                <a:picLocks noGrp="1" noRot="1" noChangeAspect="1" noMove="1" noResize="1" noEditPoints="1" noAdjustHandles="1" noChangeArrowheads="1" noChangeShapeType="1" noCrop="1"/>
              </p:cNvPicPr>
              <p:nvPr/>
            </p:nvPicPr>
            <p:blipFill>
              <a:blip r:embed="rId5"/>
              <a:stretch>
                <a:fillRect/>
              </a:stretch>
            </p:blipFill>
            <p:spPr>
              <a:xfrm>
                <a:off x="1095314" y="1567472"/>
                <a:ext cx="1257753" cy="18193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Content Placeholder 7" descr="Pencil Box Inside">
                <a:extLst>
                  <a:ext uri="{FF2B5EF4-FFF2-40B4-BE49-F238E27FC236}">
                    <a16:creationId xmlns:a16="http://schemas.microsoft.com/office/drawing/2014/main" id="{AB8A2FB1-9A02-2740-FAC4-28F569A0C147}"/>
                  </a:ext>
                </a:extLst>
              </p:cNvPr>
              <p:cNvGraphicFramePr>
                <a:graphicFrameLocks noChangeAspect="1"/>
              </p:cNvGraphicFramePr>
              <p:nvPr>
                <p:extLst>
                  <p:ext uri="{D42A27DB-BD31-4B8C-83A1-F6EECF244321}">
                    <p14:modId xmlns:p14="http://schemas.microsoft.com/office/powerpoint/2010/main" val="1431481217"/>
                  </p:ext>
                </p:extLst>
              </p:nvPr>
            </p:nvGraphicFramePr>
            <p:xfrm>
              <a:off x="3178469" y="2332002"/>
              <a:ext cx="1257753" cy="1819340"/>
            </p:xfrm>
            <a:graphic>
              <a:graphicData uri="http://schemas.microsoft.com/office/drawing/2017/model3d">
                <am3d:model3d r:embed="rId4">
                  <am3d:spPr>
                    <a:xfrm>
                      <a:off x="0" y="0"/>
                      <a:ext cx="1257753" cy="1819340"/>
                    </a:xfrm>
                    <a:prstGeom prst="rect">
                      <a:avLst/>
                    </a:prstGeom>
                  </am3d:spPr>
                  <am3d:camera>
                    <am3d:pos x="0" y="0" z="65184790"/>
                    <am3d:up dx="0" dy="36000000" dz="0"/>
                    <am3d:lookAt x="0" y="0" z="0"/>
                    <am3d:perspective fov="2700000"/>
                  </am3d:camera>
                  <am3d:trans>
                    <am3d:meterPerModelUnit n="10655" d="1000000"/>
                    <am3d:preTrans dx="-172" dy="73146552" dz="57"/>
                    <am3d:scale>
                      <am3d:sx n="1000000" d="1000000"/>
                      <am3d:sy n="1000000" d="1000000"/>
                      <am3d:sz n="1000000" d="1000000"/>
                    </am3d:scale>
                    <am3d:rot ax="1187461" ay="2033632" az="680805"/>
                    <am3d:postTrans dx="0" dy="0" dz="0"/>
                  </am3d:trans>
                  <am3d:raster rName="Office3DRenderer" rVer="16.0.8326">
                    <am3d:blip r:embed="rId5"/>
                  </am3d:raster>
                  <am3d:objViewport viewportSz="2162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Content Placeholder 7" descr="Pencil Box Inside">
                <a:extLst>
                  <a:ext uri="{FF2B5EF4-FFF2-40B4-BE49-F238E27FC236}">
                    <a16:creationId xmlns:a16="http://schemas.microsoft.com/office/drawing/2014/main" id="{AB8A2FB1-9A02-2740-FAC4-28F569A0C147}"/>
                  </a:ext>
                </a:extLst>
              </p:cNvPr>
              <p:cNvPicPr>
                <a:picLocks noGrp="1" noRot="1" noChangeAspect="1" noMove="1" noResize="1" noEditPoints="1" noAdjustHandles="1" noChangeArrowheads="1" noChangeShapeType="1" noCrop="1"/>
              </p:cNvPicPr>
              <p:nvPr/>
            </p:nvPicPr>
            <p:blipFill>
              <a:blip r:embed="rId5"/>
              <a:stretch>
                <a:fillRect/>
              </a:stretch>
            </p:blipFill>
            <p:spPr>
              <a:xfrm>
                <a:off x="3178469" y="2332002"/>
                <a:ext cx="1257753" cy="1819340"/>
              </a:xfrm>
              <a:prstGeom prst="rect">
                <a:avLst/>
              </a:prstGeom>
            </p:spPr>
          </p:pic>
        </mc:Fallback>
      </mc:AlternateContent>
      <p:sp>
        <p:nvSpPr>
          <p:cNvPr id="11" name="Rectangle: Rounded Corners 10">
            <a:extLst>
              <a:ext uri="{FF2B5EF4-FFF2-40B4-BE49-F238E27FC236}">
                <a16:creationId xmlns:a16="http://schemas.microsoft.com/office/drawing/2014/main" id="{FCB892E8-A83F-3DCB-3A85-7196100A9F0B}"/>
              </a:ext>
            </a:extLst>
          </p:cNvPr>
          <p:cNvSpPr/>
          <p:nvPr/>
        </p:nvSpPr>
        <p:spPr>
          <a:xfrm>
            <a:off x="7107152" y="574255"/>
            <a:ext cx="4023496" cy="5905046"/>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lgn="just">
              <a:buFont typeface="Arial" panose="020B0604020202020204" pitchFamily="34" charset="0"/>
              <a:buChar char="•"/>
            </a:pPr>
            <a:r>
              <a:rPr lang="en-GB">
                <a:latin typeface="Aharoni" panose="02010803020104030203" pitchFamily="2" charset="-79"/>
                <a:cs typeface="Aharoni" panose="02010803020104030203" pitchFamily="2" charset="-79"/>
              </a:rPr>
              <a:t>An array of pressure sensors on each board enable the detection of any change.</a:t>
            </a:r>
          </a:p>
          <a:p>
            <a:pPr marL="285750" indent="-285750" algn="just">
              <a:buFont typeface="Arial" panose="020B0604020202020204" pitchFamily="34" charset="0"/>
              <a:buChar char="•"/>
            </a:pPr>
            <a:endParaRPr lang="en-GB">
              <a:latin typeface="Aharoni" panose="02010803020104030203" pitchFamily="2" charset="-79"/>
              <a:cs typeface="Aharoni" panose="02010803020104030203" pitchFamily="2" charset="-79"/>
            </a:endParaRPr>
          </a:p>
          <a:p>
            <a:pPr marL="285750" indent="-285750" algn="just">
              <a:buFont typeface="Arial" panose="020B0604020202020204" pitchFamily="34" charset="0"/>
              <a:buChar char="•"/>
            </a:pPr>
            <a:endParaRPr lang="en-GB">
              <a:latin typeface="Aharoni" panose="02010803020104030203" pitchFamily="2" charset="-79"/>
              <a:cs typeface="Aharoni" panose="02010803020104030203" pitchFamily="2" charset="-79"/>
            </a:endParaRPr>
          </a:p>
          <a:p>
            <a:pPr marL="285750" indent="-285750" algn="just">
              <a:buFont typeface="Arial" panose="020B0604020202020204" pitchFamily="34" charset="0"/>
              <a:buChar char="•"/>
            </a:pPr>
            <a:r>
              <a:rPr lang="en-GB">
                <a:latin typeface="Aharoni" panose="02010803020104030203" pitchFamily="2" charset="-79"/>
                <a:cs typeface="Aharoni" panose="02010803020104030203" pitchFamily="2" charset="-79"/>
              </a:rPr>
              <a:t>These sensors operate using the piezoelectric effect correlating any change in resistance to change in weight.</a:t>
            </a:r>
          </a:p>
          <a:p>
            <a:pPr marL="285750" indent="-285750" algn="just">
              <a:buFont typeface="Arial" panose="020B0604020202020204" pitchFamily="34" charset="0"/>
              <a:buChar char="•"/>
            </a:pPr>
            <a:endParaRPr lang="en-GB">
              <a:latin typeface="Aharoni" panose="02010803020104030203" pitchFamily="2" charset="-79"/>
              <a:cs typeface="Aharoni" panose="02010803020104030203" pitchFamily="2" charset="-79"/>
            </a:endParaRPr>
          </a:p>
          <a:p>
            <a:pPr marL="285750" indent="-285750" algn="just">
              <a:buFont typeface="Arial" panose="020B0604020202020204" pitchFamily="34" charset="0"/>
              <a:buChar char="•"/>
            </a:pPr>
            <a:endParaRPr lang="en-GB">
              <a:latin typeface="Aharoni" panose="02010803020104030203" pitchFamily="2" charset="-79"/>
              <a:cs typeface="Aharoni" panose="02010803020104030203" pitchFamily="2" charset="-79"/>
            </a:endParaRPr>
          </a:p>
          <a:p>
            <a:pPr marL="285750" indent="-285750" algn="just">
              <a:buFont typeface="Arial" panose="020B0604020202020204" pitchFamily="34" charset="0"/>
              <a:buChar char="•"/>
            </a:pPr>
            <a:r>
              <a:rPr lang="en-GB">
                <a:latin typeface="Aharoni" panose="02010803020104030203" pitchFamily="2" charset="-79"/>
                <a:cs typeface="Aharoni" panose="02010803020104030203" pitchFamily="2" charset="-79"/>
              </a:rPr>
              <a:t>Voltage measurement is then analysed and information is updated to the system</a:t>
            </a:r>
          </a:p>
          <a:p>
            <a:pPr marL="285750" indent="-285750" algn="just">
              <a:buFont typeface="Arial" panose="020B0604020202020204" pitchFamily="34" charset="0"/>
              <a:buChar char="•"/>
            </a:pPr>
            <a:endParaRPr lang="en-GB"/>
          </a:p>
          <a:p>
            <a:pPr marL="285750" indent="-285750" algn="just">
              <a:buFont typeface="Arial" panose="020B0604020202020204" pitchFamily="34" charset="0"/>
              <a:buChar char="•"/>
            </a:pPr>
            <a:endParaRPr lang="en-GB"/>
          </a:p>
          <a:p>
            <a:pPr marL="285750" indent="-285750" algn="ctr">
              <a:buFont typeface="Arial" panose="020B0604020202020204" pitchFamily="34" charset="0"/>
              <a:buChar char="•"/>
            </a:pPr>
            <a:endParaRPr lang="en-GB"/>
          </a:p>
          <a:p>
            <a:pPr marL="285750" indent="-285750" algn="ctr">
              <a:buFont typeface="Arial" panose="020B0604020202020204" pitchFamily="34" charset="0"/>
              <a:buChar char="•"/>
            </a:pPr>
            <a:endParaRPr lang="en-GB"/>
          </a:p>
          <a:p>
            <a:pPr marL="285750" indent="-285750" algn="ctr">
              <a:buFont typeface="Arial" panose="020B0604020202020204" pitchFamily="34" charset="0"/>
              <a:buChar char="•"/>
            </a:pPr>
            <a:endParaRPr lang="en-GB"/>
          </a:p>
          <a:p>
            <a:pPr marL="285750" indent="-285750">
              <a:buFont typeface="Arial" panose="020B0604020202020204" pitchFamily="34" charset="0"/>
              <a:buChar char="•"/>
            </a:pPr>
            <a:endParaRPr lang="en-GB"/>
          </a:p>
          <a:p>
            <a:endParaRPr lang="en-GB"/>
          </a:p>
          <a:p>
            <a:pPr marL="285750" indent="-285750">
              <a:buFont typeface="Arial" panose="020B0604020202020204" pitchFamily="34" charset="0"/>
              <a:buChar char="•"/>
            </a:pPr>
            <a:endParaRPr lang="en-GB"/>
          </a:p>
          <a:p>
            <a:pPr algn="ctr"/>
            <a:endParaRPr lang="en-GB"/>
          </a:p>
        </p:txBody>
      </p:sp>
      <p:pic>
        <p:nvPicPr>
          <p:cNvPr id="19" name="Graphic 18" descr="Medical with solid fill">
            <a:extLst>
              <a:ext uri="{FF2B5EF4-FFF2-40B4-BE49-F238E27FC236}">
                <a16:creationId xmlns:a16="http://schemas.microsoft.com/office/drawing/2014/main" id="{C452DF91-4500-5C8D-07C1-2A6B9D6115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38113" y="1"/>
            <a:ext cx="1148509" cy="1148509"/>
          </a:xfrm>
          <a:prstGeom prst="rect">
            <a:avLst/>
          </a:prstGeom>
        </p:spPr>
      </p:pic>
      <p:sp>
        <p:nvSpPr>
          <p:cNvPr id="2" name="Rectangle: Rounded Corners 1">
            <a:extLst>
              <a:ext uri="{FF2B5EF4-FFF2-40B4-BE49-F238E27FC236}">
                <a16:creationId xmlns:a16="http://schemas.microsoft.com/office/drawing/2014/main" id="{DF487AED-F5FA-EB69-995F-9A38A0AA7914}"/>
              </a:ext>
            </a:extLst>
          </p:cNvPr>
          <p:cNvSpPr/>
          <p:nvPr/>
        </p:nvSpPr>
        <p:spPr>
          <a:xfrm>
            <a:off x="-363894" y="293915"/>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MED ASSIST</a:t>
            </a:r>
          </a:p>
        </p:txBody>
      </p:sp>
      <p:sp>
        <p:nvSpPr>
          <p:cNvPr id="3" name="Rectangle: Rounded Corners 2">
            <a:extLst>
              <a:ext uri="{FF2B5EF4-FFF2-40B4-BE49-F238E27FC236}">
                <a16:creationId xmlns:a16="http://schemas.microsoft.com/office/drawing/2014/main" id="{F5F566B7-C5CE-7FC1-BB12-FE1AA1E6C028}"/>
              </a:ext>
            </a:extLst>
          </p:cNvPr>
          <p:cNvSpPr/>
          <p:nvPr/>
        </p:nvSpPr>
        <p:spPr>
          <a:xfrm>
            <a:off x="7122058" y="574255"/>
            <a:ext cx="4023496" cy="5905046"/>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latin typeface="Aharoni" panose="02010803020104030203" pitchFamily="2" charset="-79"/>
                <a:cs typeface="Aharoni" panose="02010803020104030203" pitchFamily="2" charset="-79"/>
              </a:rPr>
              <a:t>Vibration sensors with and actuator</a:t>
            </a:r>
          </a:p>
          <a:p>
            <a:pPr marL="285750" indent="-285750" algn="just">
              <a:buFont typeface="Arial" panose="020B0604020202020204" pitchFamily="34" charset="0"/>
              <a:buChar char="•"/>
            </a:pPr>
            <a:endParaRPr lang="en-GB">
              <a:latin typeface="Aharoni" panose="02010803020104030203" pitchFamily="2" charset="-79"/>
              <a:cs typeface="Aharoni" panose="02010803020104030203" pitchFamily="2" charset="-79"/>
            </a:endParaRPr>
          </a:p>
          <a:p>
            <a:pPr marL="285750" indent="-285750" algn="just">
              <a:buFont typeface="Arial" panose="020B0604020202020204" pitchFamily="34" charset="0"/>
              <a:buChar char="•"/>
            </a:pPr>
            <a:endParaRPr lang="en-GB">
              <a:latin typeface="Aharoni" panose="02010803020104030203" pitchFamily="2" charset="-79"/>
              <a:cs typeface="Aharoni" panose="02010803020104030203" pitchFamily="2" charset="-79"/>
            </a:endParaRPr>
          </a:p>
          <a:p>
            <a:pPr marL="285750" indent="-285750" algn="just">
              <a:buFont typeface="Arial" panose="020B0604020202020204" pitchFamily="34" charset="0"/>
              <a:buChar char="•"/>
            </a:pPr>
            <a:r>
              <a:rPr lang="en-GB">
                <a:latin typeface="Aharoni" panose="02010803020104030203" pitchFamily="2" charset="-79"/>
                <a:cs typeface="Aharoni" panose="02010803020104030203" pitchFamily="2" charset="-79"/>
              </a:rPr>
              <a:t>Range sensors</a:t>
            </a:r>
          </a:p>
          <a:p>
            <a:pPr marL="285750" indent="-285750" algn="just">
              <a:buFont typeface="Arial" panose="020B0604020202020204" pitchFamily="34" charset="0"/>
              <a:buChar char="•"/>
            </a:pPr>
            <a:endParaRPr lang="en-GB">
              <a:latin typeface="Aharoni" panose="02010803020104030203" pitchFamily="2" charset="-79"/>
              <a:cs typeface="Aharoni" panose="02010803020104030203" pitchFamily="2" charset="-79"/>
            </a:endParaRPr>
          </a:p>
          <a:p>
            <a:pPr marL="285750" indent="-285750" algn="just">
              <a:buFont typeface="Arial" panose="020B0604020202020204" pitchFamily="34" charset="0"/>
              <a:buChar char="•"/>
            </a:pPr>
            <a:endParaRPr lang="en-GB">
              <a:latin typeface="Aharoni" panose="02010803020104030203" pitchFamily="2" charset="-79"/>
              <a:cs typeface="Aharoni" panose="02010803020104030203" pitchFamily="2" charset="-79"/>
            </a:endParaRPr>
          </a:p>
          <a:p>
            <a:pPr marL="285750" indent="-285750" algn="just">
              <a:buFont typeface="Arial" panose="020B0604020202020204" pitchFamily="34" charset="0"/>
              <a:buChar char="•"/>
            </a:pPr>
            <a:r>
              <a:rPr lang="en-GB">
                <a:latin typeface="Aharoni" panose="02010803020104030203" pitchFamily="2" charset="-79"/>
                <a:cs typeface="Aharoni" panose="02010803020104030203" pitchFamily="2" charset="-79"/>
              </a:rPr>
              <a:t>Touch sensors / weight sensors </a:t>
            </a:r>
          </a:p>
          <a:p>
            <a:pPr marL="285750" indent="-285750" algn="just">
              <a:buFont typeface="Arial" panose="020B0604020202020204" pitchFamily="34" charset="0"/>
              <a:buChar char="•"/>
            </a:pPr>
            <a:endParaRPr lang="en-GB"/>
          </a:p>
          <a:p>
            <a:pPr marL="285750" indent="-285750" algn="just">
              <a:buFont typeface="Arial" panose="020B0604020202020204" pitchFamily="34" charset="0"/>
              <a:buChar char="•"/>
            </a:pPr>
            <a:endParaRPr lang="en-GB"/>
          </a:p>
          <a:p>
            <a:pPr marL="285750" indent="-285750" algn="just">
              <a:buFont typeface="Arial" panose="020B0604020202020204" pitchFamily="34" charset="0"/>
              <a:buChar char="•"/>
            </a:pPr>
            <a:r>
              <a:rPr lang="en-GB">
                <a:latin typeface="Aharoni" panose="02010803020104030203" pitchFamily="2" charset="-79"/>
                <a:cs typeface="Aharoni" panose="02010803020104030203" pitchFamily="2" charset="-79"/>
              </a:rPr>
              <a:t>Other sensor possibilities?</a:t>
            </a:r>
          </a:p>
          <a:p>
            <a:pPr marL="285750" indent="-285750" algn="just">
              <a:buFont typeface="Arial" panose="020B0604020202020204" pitchFamily="34" charset="0"/>
              <a:buChar char="•"/>
            </a:pPr>
            <a:endParaRPr lang="en-GB"/>
          </a:p>
          <a:p>
            <a:pPr marL="285750" indent="-285750" algn="just">
              <a:buFont typeface="Arial" panose="020B0604020202020204" pitchFamily="34" charset="0"/>
              <a:buChar char="•"/>
            </a:pPr>
            <a:endParaRPr lang="en-GB"/>
          </a:p>
          <a:p>
            <a:pPr marL="285750" indent="-285750" algn="ctr">
              <a:buFont typeface="Arial" panose="020B0604020202020204" pitchFamily="34" charset="0"/>
              <a:buChar char="•"/>
            </a:pPr>
            <a:endParaRPr lang="en-GB"/>
          </a:p>
          <a:p>
            <a:pPr marL="285750" indent="-285750" algn="ctr">
              <a:buFont typeface="Arial" panose="020B0604020202020204" pitchFamily="34" charset="0"/>
              <a:buChar char="•"/>
            </a:pPr>
            <a:endParaRPr lang="en-GB"/>
          </a:p>
          <a:p>
            <a:pPr marL="285750" indent="-285750" algn="ctr">
              <a:buFont typeface="Arial" panose="020B0604020202020204" pitchFamily="34" charset="0"/>
              <a:buChar char="•"/>
            </a:pPr>
            <a:endParaRPr lang="en-GB"/>
          </a:p>
          <a:p>
            <a:pPr marL="285750" indent="-285750">
              <a:buFont typeface="Arial" panose="020B0604020202020204" pitchFamily="34" charset="0"/>
              <a:buChar char="•"/>
            </a:pPr>
            <a:endParaRPr lang="en-GB"/>
          </a:p>
          <a:p>
            <a:endParaRPr lang="en-GB"/>
          </a:p>
          <a:p>
            <a:pPr marL="285750" indent="-285750">
              <a:buFont typeface="Arial" panose="020B0604020202020204" pitchFamily="34" charset="0"/>
              <a:buChar char="•"/>
            </a:pPr>
            <a:endParaRPr lang="en-GB"/>
          </a:p>
          <a:p>
            <a:pPr algn="ctr"/>
            <a:endParaRPr lang="en-GB"/>
          </a:p>
        </p:txBody>
      </p:sp>
    </p:spTree>
    <p:extLst>
      <p:ext uri="{BB962C8B-B14F-4D97-AF65-F5344CB8AC3E}">
        <p14:creationId xmlns:p14="http://schemas.microsoft.com/office/powerpoint/2010/main" val="4066247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4.81481E-6 L 4.16667E-7 0.25 " pathEditMode="relative" rAng="0" ptsTypes="AA">
                                      <p:cBhvr>
                                        <p:cTn id="6" dur="1500" fill="hold"/>
                                        <p:tgtEl>
                                          <p:spTgt spid="10"/>
                                        </p:tgtEl>
                                        <p:attrNameLst>
                                          <p:attrName>ppt_x</p:attrName>
                                          <p:attrName>ppt_y</p:attrName>
                                        </p:attrNameLst>
                                      </p:cBhvr>
                                      <p:rCtr x="0" y="12500"/>
                                    </p:animMotion>
                                  </p:childTnLst>
                                </p:cTn>
                              </p:par>
                              <p:par>
                                <p:cTn id="7" presetID="42" presetClass="path" presetSubtype="0" accel="50000" decel="50000" fill="hold" nodeType="withEffect">
                                  <p:stCondLst>
                                    <p:cond delay="0"/>
                                  </p:stCondLst>
                                  <p:childTnLst>
                                    <p:animMotion origin="layout" path="M 3.75E-6 -1.11111E-6 L -0.00183 0.22153 " pathEditMode="relative" rAng="0" ptsTypes="AA">
                                      <p:cBhvr>
                                        <p:cTn id="8" dur="1500" fill="hold"/>
                                        <p:tgtEl>
                                          <p:spTgt spid="8"/>
                                        </p:tgtEl>
                                        <p:attrNameLst>
                                          <p:attrName>ppt_x</p:attrName>
                                          <p:attrName>ppt_y</p:attrName>
                                        </p:attrNameLst>
                                      </p:cBhvr>
                                      <p:rCtr x="-91" y="11065"/>
                                    </p:animMotion>
                                  </p:childTnLst>
                                </p:cTn>
                              </p:par>
                              <p:par>
                                <p:cTn id="9" presetID="22" presetClass="entr" presetSubtype="8" fill="hold"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Medical with solid fill">
            <a:extLst>
              <a:ext uri="{FF2B5EF4-FFF2-40B4-BE49-F238E27FC236}">
                <a16:creationId xmlns:a16="http://schemas.microsoft.com/office/drawing/2014/main" id="{341AD415-D5E7-476D-7374-8AE71F465B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3491" y="0"/>
            <a:ext cx="1148509" cy="1148509"/>
          </a:xfrm>
          <a:prstGeom prst="rect">
            <a:avLst/>
          </a:prstGeom>
        </p:spPr>
      </p:pic>
      <p:sp>
        <p:nvSpPr>
          <p:cNvPr id="7" name="Rectangle: Rounded Corners 6">
            <a:extLst>
              <a:ext uri="{FF2B5EF4-FFF2-40B4-BE49-F238E27FC236}">
                <a16:creationId xmlns:a16="http://schemas.microsoft.com/office/drawing/2014/main" id="{3E29B609-8297-0A3B-C6E3-1CF838701029}"/>
              </a:ext>
            </a:extLst>
          </p:cNvPr>
          <p:cNvSpPr/>
          <p:nvPr/>
        </p:nvSpPr>
        <p:spPr>
          <a:xfrm>
            <a:off x="7107152" y="574255"/>
            <a:ext cx="4023496" cy="5905046"/>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lnSpc>
                <a:spcPct val="150000"/>
              </a:lnSpc>
              <a:buFont typeface="Arial" panose="020B0604020202020204" pitchFamily="34" charset="0"/>
              <a:buChar char="•"/>
            </a:pPr>
            <a:endParaRPr lang="en-GB" sz="2000">
              <a:latin typeface="Aharoni" panose="02010803020104030203" pitchFamily="2" charset="-79"/>
              <a:cs typeface="Aharoni" panose="02010803020104030203" pitchFamily="2" charset="-79"/>
            </a:endParaRPr>
          </a:p>
          <a:p>
            <a:pPr marL="285750" indent="-285750" algn="just">
              <a:lnSpc>
                <a:spcPct val="150000"/>
              </a:lnSpc>
              <a:buFont typeface="Arial" panose="020B0604020202020204" pitchFamily="34" charset="0"/>
              <a:buChar char="•"/>
            </a:pPr>
            <a:r>
              <a:rPr lang="en-GB" sz="2000">
                <a:latin typeface="Aharoni" panose="02010803020104030203" pitchFamily="2" charset="-79"/>
                <a:cs typeface="Aharoni" panose="02010803020104030203" pitchFamily="2" charset="-79"/>
              </a:rPr>
              <a:t>Proximity sensors</a:t>
            </a:r>
          </a:p>
          <a:p>
            <a:pPr marL="285750" indent="-285750" algn="just">
              <a:lnSpc>
                <a:spcPct val="150000"/>
              </a:lnSpc>
              <a:buFont typeface="Arial" panose="020B0604020202020204" pitchFamily="34" charset="0"/>
              <a:buChar char="•"/>
            </a:pPr>
            <a:r>
              <a:rPr lang="en-GB" sz="2000">
                <a:latin typeface="Aharoni" panose="02010803020104030203" pitchFamily="2" charset="-79"/>
                <a:cs typeface="Aharoni" panose="02010803020104030203" pitchFamily="2" charset="-79"/>
              </a:rPr>
              <a:t>Docking for charging</a:t>
            </a:r>
          </a:p>
          <a:p>
            <a:pPr marL="285750" indent="-285750" algn="just">
              <a:lnSpc>
                <a:spcPct val="150000"/>
              </a:lnSpc>
              <a:buFont typeface="Arial" panose="020B0604020202020204" pitchFamily="34" charset="0"/>
              <a:buChar char="•"/>
            </a:pPr>
            <a:r>
              <a:rPr lang="en-GB" sz="2400">
                <a:latin typeface="Aharoni" panose="02010803020104030203" pitchFamily="2" charset="-79"/>
                <a:cs typeface="Aharoni" panose="02010803020104030203" pitchFamily="2" charset="-79"/>
              </a:rPr>
              <a:t>2</a:t>
            </a:r>
            <a:r>
              <a:rPr lang="en-GB" sz="2000">
                <a:latin typeface="Aharoni" panose="02010803020104030203" pitchFamily="2" charset="-79"/>
                <a:cs typeface="Aharoni" panose="02010803020104030203" pitchFamily="2" charset="-79"/>
              </a:rPr>
              <a:t> wheels drive </a:t>
            </a:r>
          </a:p>
          <a:p>
            <a:pPr marL="285750" indent="-285750" algn="just">
              <a:lnSpc>
                <a:spcPct val="150000"/>
              </a:lnSpc>
              <a:buFont typeface="Arial" panose="020B0604020202020204" pitchFamily="34" charset="0"/>
              <a:buChar char="•"/>
            </a:pPr>
            <a:r>
              <a:rPr lang="en-GB" sz="2000">
                <a:latin typeface="Aharoni" panose="02010803020104030203" pitchFamily="2" charset="-79"/>
                <a:cs typeface="Aharoni" panose="02010803020104030203" pitchFamily="2" charset="-79"/>
              </a:rPr>
              <a:t>Lidar sensors</a:t>
            </a:r>
          </a:p>
          <a:p>
            <a:pPr marL="285750" indent="-285750" algn="just">
              <a:lnSpc>
                <a:spcPct val="150000"/>
              </a:lnSpc>
              <a:buFont typeface="Arial" panose="020B0604020202020204" pitchFamily="34" charset="0"/>
              <a:buChar char="•"/>
            </a:pPr>
            <a:r>
              <a:rPr lang="en-GB" sz="2000">
                <a:latin typeface="Aharoni" panose="02010803020104030203" pitchFamily="2" charset="-79"/>
                <a:cs typeface="Aharoni" panose="02010803020104030203" pitchFamily="2" charset="-79"/>
              </a:rPr>
              <a:t>Lights for indications</a:t>
            </a:r>
          </a:p>
          <a:p>
            <a:pPr marL="285750" indent="-285750" algn="just">
              <a:lnSpc>
                <a:spcPct val="150000"/>
              </a:lnSpc>
              <a:buFont typeface="Arial" panose="020B0604020202020204" pitchFamily="34" charset="0"/>
              <a:buChar char="•"/>
            </a:pPr>
            <a:r>
              <a:rPr lang="en-GB" sz="2000">
                <a:latin typeface="Aharoni" panose="02010803020104030203" pitchFamily="2" charset="-79"/>
                <a:cs typeface="Aharoni" panose="02010803020104030203" pitchFamily="2" charset="-79"/>
              </a:rPr>
              <a:t>Odometry </a:t>
            </a:r>
          </a:p>
          <a:p>
            <a:pPr marL="285750" indent="-285750" algn="ctr">
              <a:lnSpc>
                <a:spcPct val="150000"/>
              </a:lnSpc>
              <a:buFont typeface="Arial" panose="020B0604020202020204" pitchFamily="34" charset="0"/>
              <a:buChar char="•"/>
            </a:pPr>
            <a:endParaRPr lang="en-GB" sz="2000">
              <a:latin typeface="Aharoni" panose="02010803020104030203" pitchFamily="2" charset="-79"/>
              <a:cs typeface="Aharoni" panose="02010803020104030203" pitchFamily="2" charset="-79"/>
            </a:endParaRPr>
          </a:p>
          <a:p>
            <a:pPr marL="285750" indent="-285750" algn="ctr">
              <a:lnSpc>
                <a:spcPct val="150000"/>
              </a:lnSpc>
              <a:buFont typeface="Arial" panose="020B0604020202020204" pitchFamily="34" charset="0"/>
              <a:buChar char="•"/>
            </a:pPr>
            <a:endParaRPr lang="en-GB" sz="2000">
              <a:latin typeface="Aharoni" panose="02010803020104030203" pitchFamily="2" charset="-79"/>
              <a:cs typeface="Aharoni" panose="02010803020104030203" pitchFamily="2" charset="-79"/>
            </a:endParaRPr>
          </a:p>
          <a:p>
            <a:pPr marL="285750" indent="-285750" algn="ctr">
              <a:lnSpc>
                <a:spcPct val="150000"/>
              </a:lnSpc>
              <a:buFont typeface="Arial" panose="020B0604020202020204" pitchFamily="34" charset="0"/>
              <a:buChar char="•"/>
            </a:pPr>
            <a:endParaRPr lang="en-GB" sz="2000">
              <a:latin typeface="Aharoni" panose="02010803020104030203" pitchFamily="2" charset="-79"/>
              <a:cs typeface="Aharoni" panose="02010803020104030203" pitchFamily="2" charset="-79"/>
            </a:endParaRPr>
          </a:p>
          <a:p>
            <a:pPr marL="285750" indent="-285750">
              <a:lnSpc>
                <a:spcPct val="150000"/>
              </a:lnSpc>
              <a:buFont typeface="Arial" panose="020B0604020202020204" pitchFamily="34" charset="0"/>
              <a:buChar char="•"/>
            </a:pPr>
            <a:endParaRPr lang="en-GB" sz="2000">
              <a:latin typeface="Aharoni" panose="02010803020104030203" pitchFamily="2" charset="-79"/>
              <a:cs typeface="Aharoni" panose="02010803020104030203" pitchFamily="2" charset="-79"/>
            </a:endParaRPr>
          </a:p>
          <a:p>
            <a:endParaRPr lang="en-GB"/>
          </a:p>
          <a:p>
            <a:pPr marL="285750" indent="-285750">
              <a:buFont typeface="Arial" panose="020B0604020202020204" pitchFamily="34" charset="0"/>
              <a:buChar char="•"/>
            </a:pPr>
            <a:endParaRPr lang="en-GB"/>
          </a:p>
          <a:p>
            <a:pPr algn="ctr"/>
            <a:endParaRPr lang="en-GB"/>
          </a:p>
        </p:txBody>
      </p:sp>
      <p:sp>
        <p:nvSpPr>
          <p:cNvPr id="2" name="Rectangle: Rounded Corners 1">
            <a:extLst>
              <a:ext uri="{FF2B5EF4-FFF2-40B4-BE49-F238E27FC236}">
                <a16:creationId xmlns:a16="http://schemas.microsoft.com/office/drawing/2014/main" id="{A4F79321-88B1-E5AE-8BE0-C6378B458542}"/>
              </a:ext>
            </a:extLst>
          </p:cNvPr>
          <p:cNvSpPr/>
          <p:nvPr/>
        </p:nvSpPr>
        <p:spPr>
          <a:xfrm>
            <a:off x="-363894" y="293915"/>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MED ASSIST</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3E8E060D-4E6E-BD09-A908-A331BABEB262}"/>
                  </a:ext>
                </a:extLst>
              </p:cNvPr>
              <p:cNvGraphicFramePr>
                <a:graphicFrameLocks noChangeAspect="1"/>
              </p:cNvGraphicFramePr>
              <p:nvPr>
                <p:extLst>
                  <p:ext uri="{D42A27DB-BD31-4B8C-83A1-F6EECF244321}">
                    <p14:modId xmlns:p14="http://schemas.microsoft.com/office/powerpoint/2010/main" val="1990249253"/>
                  </p:ext>
                </p:extLst>
              </p:nvPr>
            </p:nvGraphicFramePr>
            <p:xfrm>
              <a:off x="912925" y="3526778"/>
              <a:ext cx="4201724" cy="1170433"/>
            </p:xfrm>
            <a:graphic>
              <a:graphicData uri="http://schemas.microsoft.com/office/drawing/2017/model3d">
                <am3d:model3d r:embed="rId4">
                  <am3d:spPr>
                    <a:xfrm>
                      <a:off x="0" y="0"/>
                      <a:ext cx="4201724" cy="1170433"/>
                    </a:xfrm>
                    <a:prstGeom prst="rect">
                      <a:avLst/>
                    </a:prstGeom>
                  </am3d:spPr>
                  <am3d:camera>
                    <am3d:pos x="0" y="0" z="53987576"/>
                    <am3d:up dx="0" dy="36000000" dz="0"/>
                    <am3d:lookAt x="0" y="0" z="0"/>
                    <am3d:perspective fov="2700000"/>
                  </am3d:camera>
                  <am3d:trans>
                    <am3d:meterPerModelUnit n="1636" d="1000000"/>
                    <am3d:preTrans dx="18000000" dy="-4408852" dz="9132569"/>
                    <am3d:scale>
                      <am3d:sx n="1000000" d="1000000"/>
                      <am3d:sy n="1000000" d="1000000"/>
                      <am3d:sz n="1000000" d="1000000"/>
                    </am3d:scale>
                    <am3d:rot ax="-10361702" ay="1568785" az="193987"/>
                    <am3d:postTrans dx="0" dy="0" dz="0"/>
                  </am3d:trans>
                  <am3d:raster rName="Office3DRenderer" rVer="16.0.8326">
                    <am3d:blip r:embed="rId5"/>
                  </am3d:raster>
                  <am3d:objViewport viewportSz="4596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3E8E060D-4E6E-BD09-A908-A331BABEB262}"/>
                  </a:ext>
                </a:extLst>
              </p:cNvPr>
              <p:cNvPicPr>
                <a:picLocks noGrp="1" noRot="1" noChangeAspect="1" noMove="1" noResize="1" noEditPoints="1" noAdjustHandles="1" noChangeArrowheads="1" noChangeShapeType="1" noCrop="1"/>
              </p:cNvPicPr>
              <p:nvPr/>
            </p:nvPicPr>
            <p:blipFill>
              <a:blip r:embed="rId5"/>
              <a:stretch>
                <a:fillRect/>
              </a:stretch>
            </p:blipFill>
            <p:spPr>
              <a:xfrm>
                <a:off x="912925" y="3526778"/>
                <a:ext cx="4201724" cy="1170433"/>
              </a:xfrm>
              <a:prstGeom prst="rect">
                <a:avLst/>
              </a:prstGeom>
            </p:spPr>
          </p:pic>
        </mc:Fallback>
      </mc:AlternateContent>
    </p:spTree>
    <p:extLst>
      <p:ext uri="{BB962C8B-B14F-4D97-AF65-F5344CB8AC3E}">
        <p14:creationId xmlns:p14="http://schemas.microsoft.com/office/powerpoint/2010/main" val="91587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062B2BD-F091-FA70-446B-B22B2CEDE9BD}"/>
              </a:ext>
            </a:extLst>
          </p:cNvPr>
          <p:cNvSpPr/>
          <p:nvPr/>
        </p:nvSpPr>
        <p:spPr>
          <a:xfrm>
            <a:off x="-261199" y="375388"/>
            <a:ext cx="6755363" cy="1040364"/>
          </a:xfrm>
          <a:prstGeom prst="roundRect">
            <a:avLst/>
          </a:prstGeom>
          <a:solidFill>
            <a:srgbClr val="002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3600">
                <a:latin typeface="Aharoni" panose="02010803020104030203" pitchFamily="2" charset="-79"/>
                <a:cs typeface="Aharoni" panose="02010803020104030203" pitchFamily="2" charset="-79"/>
              </a:rPr>
              <a:t>    </a:t>
            </a:r>
            <a:r>
              <a:rPr lang="en-GB" sz="3200">
                <a:solidFill>
                  <a:schemeClr val="bg1"/>
                </a:solidFill>
                <a:latin typeface="Aharoni" panose="02010803020104030203" pitchFamily="2" charset="-79"/>
                <a:cs typeface="Aharoni" panose="02010803020104030203" pitchFamily="2" charset="-79"/>
              </a:rPr>
              <a:t>Software Architecture </a:t>
            </a:r>
            <a:endParaRPr lang="en-GB" sz="3600">
              <a:latin typeface="Aharoni" panose="02010803020104030203" pitchFamily="2" charset="-79"/>
              <a:cs typeface="Aharoni" panose="02010803020104030203" pitchFamily="2" charset="-79"/>
            </a:endParaRPr>
          </a:p>
        </p:txBody>
      </p:sp>
      <p:pic>
        <p:nvPicPr>
          <p:cNvPr id="11" name="Graphic 10" descr="Medical with solid fill">
            <a:extLst>
              <a:ext uri="{FF2B5EF4-FFF2-40B4-BE49-F238E27FC236}">
                <a16:creationId xmlns:a16="http://schemas.microsoft.com/office/drawing/2014/main" id="{14A24556-9483-EE78-3030-D0F7AC106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3491" y="0"/>
            <a:ext cx="1148509" cy="1148509"/>
          </a:xfrm>
          <a:prstGeom prst="rect">
            <a:avLst/>
          </a:prstGeom>
        </p:spPr>
      </p:pic>
      <p:sp>
        <p:nvSpPr>
          <p:cNvPr id="4" name="Rectangle: Rounded Corners 3">
            <a:extLst>
              <a:ext uri="{FF2B5EF4-FFF2-40B4-BE49-F238E27FC236}">
                <a16:creationId xmlns:a16="http://schemas.microsoft.com/office/drawing/2014/main" id="{E2FB35C9-F610-6F81-B0B1-74AD4731F37B}"/>
              </a:ext>
            </a:extLst>
          </p:cNvPr>
          <p:cNvSpPr/>
          <p:nvPr/>
        </p:nvSpPr>
        <p:spPr>
          <a:xfrm>
            <a:off x="7181493" y="611426"/>
            <a:ext cx="4023496" cy="5905046"/>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cs typeface="Calibri" panose="020F0502020204030204"/>
            </a:endParaRPr>
          </a:p>
          <a:p>
            <a:pPr marL="285750" indent="-285750">
              <a:buFont typeface="Arial" panose="020B0604020202020204" pitchFamily="34" charset="0"/>
              <a:buChar char="•"/>
            </a:pPr>
            <a:endParaRPr lang="en-GB">
              <a:cs typeface="Calibri" panose="020F0502020204030204"/>
            </a:endParaRPr>
          </a:p>
          <a:p>
            <a:pPr marL="285750" indent="-285750">
              <a:buFont typeface="Arial" panose="020B0604020202020204" pitchFamily="34" charset="0"/>
              <a:buChar char="•"/>
            </a:pPr>
            <a:endParaRPr lang="en-GB">
              <a:cs typeface="Calibri" panose="020F0502020204030204"/>
            </a:endParaRPr>
          </a:p>
          <a:p>
            <a:pPr marL="285750" indent="-285750">
              <a:buFont typeface="Arial" panose="020B0604020202020204" pitchFamily="34" charset="0"/>
              <a:buChar char="•"/>
            </a:pPr>
            <a:endParaRPr lang="en-GB">
              <a:cs typeface="Calibri" panose="020F0502020204030204"/>
            </a:endParaRPr>
          </a:p>
          <a:p>
            <a:pPr marL="285750" indent="-285750">
              <a:buFont typeface="Arial" panose="020B0604020202020204" pitchFamily="34" charset="0"/>
              <a:buChar char="•"/>
            </a:pPr>
            <a:endParaRPr lang="en-GB">
              <a:cs typeface="Calibri" panose="020F0502020204030204"/>
            </a:endParaRPr>
          </a:p>
          <a:p>
            <a:pPr marL="285750" indent="-285750">
              <a:buFont typeface="Arial" panose="020B0604020202020204" pitchFamily="34" charset="0"/>
              <a:buChar char="•"/>
            </a:pPr>
            <a:endParaRPr lang="en-GB">
              <a:cs typeface="Calibri" panose="020F0502020204030204"/>
            </a:endParaRPr>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cs typeface="Calibri"/>
            </a:endParaRPr>
          </a:p>
          <a:p>
            <a:pPr marL="285750" indent="-285750">
              <a:buFont typeface="Arial" panose="020B0604020202020204" pitchFamily="34" charset="0"/>
              <a:buChar char="•"/>
            </a:pPr>
            <a:endParaRPr lang="en-GB">
              <a:cs typeface="Calibri"/>
            </a:endParaRPr>
          </a:p>
          <a:p>
            <a:pPr marL="285750" indent="-285750">
              <a:buFont typeface="Arial" panose="020B0604020202020204" pitchFamily="34" charset="0"/>
              <a:buChar char="•"/>
            </a:pPr>
            <a:endParaRPr lang="en-GB">
              <a:latin typeface="Calibri" panose="020F0502020204030204"/>
              <a:cs typeface="Calibri" panose="020F0502020204030204"/>
            </a:endParaRPr>
          </a:p>
          <a:p>
            <a:pPr marL="285750" indent="-285750">
              <a:lnSpc>
                <a:spcPct val="150000"/>
              </a:lnSpc>
              <a:buFont typeface="Arial" panose="020B0604020202020204" pitchFamily="34" charset="0"/>
              <a:buChar char="•"/>
            </a:pPr>
            <a:endParaRPr lang="en-GB" sz="2000">
              <a:latin typeface="Aharoni" panose="02010803020104030203" pitchFamily="2" charset="-79"/>
              <a:cs typeface="Aharoni" panose="02010803020104030203" pitchFamily="2" charset="-79"/>
            </a:endParaRPr>
          </a:p>
          <a:p>
            <a:pPr marL="285750" indent="-285750" algn="just">
              <a:lnSpc>
                <a:spcPct val="150000"/>
              </a:lnSpc>
              <a:buFont typeface="Arial" panose="020B0604020202020204" pitchFamily="34" charset="0"/>
              <a:buChar char="•"/>
            </a:pPr>
            <a:endParaRPr lang="en-GB" sz="2000">
              <a:latin typeface="Aharoni" panose="02010803020104030203" pitchFamily="2" charset="-79"/>
              <a:cs typeface="Aharoni" panose="02010803020104030203" pitchFamily="2" charset="-79"/>
            </a:endParaRPr>
          </a:p>
          <a:p>
            <a:pPr marL="285750" indent="-285750" algn="ctr">
              <a:lnSpc>
                <a:spcPct val="150000"/>
              </a:lnSpc>
              <a:buFont typeface="Arial" panose="020B0604020202020204" pitchFamily="34" charset="0"/>
              <a:buChar char="•"/>
            </a:pPr>
            <a:endParaRPr lang="en-GB" sz="2000">
              <a:latin typeface="Aharoni" panose="02010803020104030203" pitchFamily="2" charset="-79"/>
              <a:cs typeface="Aharoni" panose="02010803020104030203" pitchFamily="2" charset="-79"/>
            </a:endParaRPr>
          </a:p>
          <a:p>
            <a:pPr marL="285750" indent="-285750" algn="ctr">
              <a:lnSpc>
                <a:spcPct val="150000"/>
              </a:lnSpc>
              <a:buFont typeface="Arial" panose="020B0604020202020204" pitchFamily="34" charset="0"/>
              <a:buChar char="•"/>
            </a:pPr>
            <a:endParaRPr lang="en-GB" sz="2000">
              <a:latin typeface="Aharoni" panose="02010803020104030203" pitchFamily="2" charset="-79"/>
              <a:cs typeface="Aharoni" panose="02010803020104030203" pitchFamily="2" charset="-79"/>
            </a:endParaRPr>
          </a:p>
          <a:p>
            <a:pPr marL="285750" indent="-285750" algn="ctr">
              <a:lnSpc>
                <a:spcPct val="150000"/>
              </a:lnSpc>
              <a:buFont typeface="Arial" panose="020B0604020202020204" pitchFamily="34" charset="0"/>
              <a:buChar char="•"/>
            </a:pPr>
            <a:endParaRPr lang="en-GB" sz="2000">
              <a:latin typeface="Aharoni" panose="02010803020104030203" pitchFamily="2" charset="-79"/>
              <a:cs typeface="Aharoni" panose="02010803020104030203" pitchFamily="2" charset="-79"/>
            </a:endParaRPr>
          </a:p>
          <a:p>
            <a:pPr marL="285750" indent="-285750">
              <a:lnSpc>
                <a:spcPct val="150000"/>
              </a:lnSpc>
              <a:buFont typeface="Arial" panose="020B0604020202020204" pitchFamily="34" charset="0"/>
              <a:buChar char="•"/>
            </a:pPr>
            <a:endParaRPr lang="en-GB" sz="2000">
              <a:latin typeface="Aharoni" panose="02010803020104030203" pitchFamily="2" charset="-79"/>
              <a:cs typeface="Aharoni" panose="02010803020104030203" pitchFamily="2" charset="-79"/>
            </a:endParaRPr>
          </a:p>
          <a:p>
            <a:endParaRPr lang="en-GB">
              <a:latin typeface="Calibri" panose="020F0502020204030204"/>
              <a:cs typeface="Calibri" panose="020F0502020204030204"/>
            </a:endParaRPr>
          </a:p>
          <a:p>
            <a:pPr marL="285750" indent="-285750">
              <a:buFont typeface="Arial" panose="020B0604020202020204" pitchFamily="34" charset="0"/>
              <a:buChar char="•"/>
            </a:pPr>
            <a:endParaRPr lang="en-GB">
              <a:cs typeface="Calibri" panose="020F0502020204030204"/>
            </a:endParaRPr>
          </a:p>
          <a:p>
            <a:pPr algn="ctr"/>
            <a:endParaRPr lang="en-GB">
              <a:cs typeface="Calibri" panose="020F0502020204030204"/>
            </a:endParaRPr>
          </a:p>
        </p:txBody>
      </p:sp>
      <p:sp>
        <p:nvSpPr>
          <p:cNvPr id="2" name="TextBox 1">
            <a:extLst>
              <a:ext uri="{FF2B5EF4-FFF2-40B4-BE49-F238E27FC236}">
                <a16:creationId xmlns:a16="http://schemas.microsoft.com/office/drawing/2014/main" id="{64E6769A-EB3E-BB84-865C-3B49E0507C1C}"/>
              </a:ext>
            </a:extLst>
          </p:cNvPr>
          <p:cNvSpPr txBox="1"/>
          <p:nvPr/>
        </p:nvSpPr>
        <p:spPr>
          <a:xfrm>
            <a:off x="7276685" y="893177"/>
            <a:ext cx="3775228" cy="645711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buFont typeface="Arial"/>
              <a:buChar char="•"/>
            </a:pPr>
            <a:r>
              <a:rPr lang="en-US" b="1">
                <a:solidFill>
                  <a:schemeClr val="bg1"/>
                </a:solidFill>
                <a:latin typeface="Aharoni"/>
                <a:ea typeface="+mn-lt"/>
                <a:cs typeface="+mn-lt"/>
              </a:rPr>
              <a:t>Trolley equipped with different sensors will collect environmental data from the wards as well as its own position.</a:t>
            </a:r>
          </a:p>
          <a:p>
            <a:pPr marL="285750" indent="-285750" algn="just">
              <a:buFont typeface="Arial"/>
              <a:buChar char="•"/>
            </a:pPr>
            <a:endParaRPr lang="en-US" b="1">
              <a:solidFill>
                <a:schemeClr val="bg1"/>
              </a:solidFill>
              <a:latin typeface="Aharoni"/>
              <a:cs typeface="Calibri" panose="020F0502020204030204"/>
            </a:endParaRPr>
          </a:p>
          <a:p>
            <a:pPr marL="285750" indent="-285750" algn="just">
              <a:buFont typeface="Arial"/>
              <a:buChar char="•"/>
            </a:pPr>
            <a:r>
              <a:rPr lang="en-US" b="1">
                <a:solidFill>
                  <a:schemeClr val="bg1"/>
                </a:solidFill>
                <a:latin typeface="Aharoni"/>
                <a:cs typeface="Calibri" panose="020F0502020204030204"/>
              </a:rPr>
              <a:t>Collected data will be transmitted wirelessly to Azure cloud platform.</a:t>
            </a:r>
          </a:p>
          <a:p>
            <a:pPr algn="just"/>
            <a:endParaRPr lang="en-US" b="1">
              <a:solidFill>
                <a:schemeClr val="bg1"/>
              </a:solidFill>
              <a:latin typeface="Aharoni"/>
              <a:cs typeface="Calibri" panose="020F0502020204030204"/>
            </a:endParaRPr>
          </a:p>
          <a:p>
            <a:pPr marL="285750" indent="-285750" algn="just">
              <a:buFont typeface="Arial"/>
              <a:buChar char="•"/>
            </a:pPr>
            <a:r>
              <a:rPr lang="en-US" b="1">
                <a:solidFill>
                  <a:schemeClr val="bg1"/>
                </a:solidFill>
                <a:latin typeface="Aharoni"/>
                <a:cs typeface="Calibri" panose="020F0502020204030204"/>
              </a:rPr>
              <a:t>Microprocessor will conduct preliminary data processing to provide support for movement.</a:t>
            </a:r>
          </a:p>
          <a:p>
            <a:pPr marL="285750" indent="-285750" algn="just">
              <a:buFont typeface="Arial"/>
              <a:buChar char="•"/>
            </a:pPr>
            <a:endParaRPr lang="en-US" b="1">
              <a:solidFill>
                <a:schemeClr val="bg1"/>
              </a:solidFill>
              <a:latin typeface="Aharoni"/>
              <a:ea typeface="+mn-lt"/>
              <a:cs typeface="+mn-lt"/>
            </a:endParaRPr>
          </a:p>
          <a:p>
            <a:pPr marL="285750" indent="-285750" algn="just">
              <a:buFont typeface="Arial"/>
              <a:buChar char="•"/>
            </a:pPr>
            <a:r>
              <a:rPr lang="en-US">
                <a:solidFill>
                  <a:schemeClr val="bg1"/>
                </a:solidFill>
                <a:latin typeface="Aharoni"/>
                <a:ea typeface="+mn-lt"/>
                <a:cs typeface="+mn-lt"/>
              </a:rPr>
              <a:t>Implement business logic and data processing through the backend and provide a user-friendly frontend for nurses.</a:t>
            </a:r>
            <a:endParaRPr lang="en-US" b="1">
              <a:solidFill>
                <a:schemeClr val="bg1"/>
              </a:solidFill>
              <a:latin typeface="Aharoni"/>
              <a:cs typeface="Calibri" panose="020F0502020204030204"/>
            </a:endParaRPr>
          </a:p>
          <a:p>
            <a:pPr algn="just"/>
            <a:endParaRPr lang="en-US" b="1">
              <a:solidFill>
                <a:schemeClr val="bg1"/>
              </a:solidFill>
              <a:cs typeface="Calibri" panose="020F0502020204030204"/>
            </a:endParaRPr>
          </a:p>
          <a:p>
            <a:pPr marL="285750" indent="-285750" algn="just">
              <a:buFont typeface="Arial"/>
              <a:buChar char="•"/>
            </a:pPr>
            <a:endParaRPr lang="en-US" b="1">
              <a:solidFill>
                <a:schemeClr val="bg1"/>
              </a:solidFill>
              <a:cs typeface="Calibri" panose="020F0502020204030204"/>
            </a:endParaRPr>
          </a:p>
          <a:p>
            <a:pPr marL="285750" indent="-285750" algn="just">
              <a:buFont typeface="Arial"/>
              <a:buChar char="•"/>
            </a:pPr>
            <a:endParaRPr lang="en-US" b="1">
              <a:solidFill>
                <a:schemeClr val="bg1"/>
              </a:solidFill>
              <a:cs typeface="Calibri" panose="020F0502020204030204"/>
            </a:endParaRPr>
          </a:p>
          <a:p>
            <a:pPr marL="285750" indent="-285750" algn="just">
              <a:buFont typeface="Arial"/>
              <a:buChar char="•"/>
            </a:pPr>
            <a:endParaRPr lang="en-US" b="1">
              <a:solidFill>
                <a:schemeClr val="bg1"/>
              </a:solidFill>
              <a:cs typeface="Calibri" panose="020F0502020204030204"/>
            </a:endParaRPr>
          </a:p>
        </p:txBody>
      </p:sp>
      <p:pic>
        <p:nvPicPr>
          <p:cNvPr id="5" name="Picture 4" descr="A diagram of a computer system&#10;&#10;Description automatically generated">
            <a:extLst>
              <a:ext uri="{FF2B5EF4-FFF2-40B4-BE49-F238E27FC236}">
                <a16:creationId xmlns:a16="http://schemas.microsoft.com/office/drawing/2014/main" id="{BED13DE2-E184-D429-E589-ACB36874B6EE}"/>
              </a:ext>
            </a:extLst>
          </p:cNvPr>
          <p:cNvPicPr>
            <a:picLocks noChangeAspect="1"/>
          </p:cNvPicPr>
          <p:nvPr/>
        </p:nvPicPr>
        <p:blipFill>
          <a:blip r:embed="rId4"/>
          <a:stretch>
            <a:fillRect/>
          </a:stretch>
        </p:blipFill>
        <p:spPr>
          <a:xfrm>
            <a:off x="-339" y="1595718"/>
            <a:ext cx="7037972" cy="5056092"/>
          </a:xfrm>
          <a:prstGeom prst="rect">
            <a:avLst/>
          </a:prstGeom>
        </p:spPr>
      </p:pic>
    </p:spTree>
    <p:extLst>
      <p:ext uri="{BB962C8B-B14F-4D97-AF65-F5344CB8AC3E}">
        <p14:creationId xmlns:p14="http://schemas.microsoft.com/office/powerpoint/2010/main" val="642689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93948BF9919F44892A8AE3918B3E897" ma:contentTypeVersion="7" ma:contentTypeDescription="Create a new document." ma:contentTypeScope="" ma:versionID="a6a9599d9ad14540fdec4123217dd2a6">
  <xsd:schema xmlns:xsd="http://www.w3.org/2001/XMLSchema" xmlns:xs="http://www.w3.org/2001/XMLSchema" xmlns:p="http://schemas.microsoft.com/office/2006/metadata/properties" xmlns:ns3="9e738a10-cba4-4c84-9c89-11ad7298d1ec" xmlns:ns4="0c9d5ab6-9b81-42d4-bf33-13da4990ed6b" targetNamespace="http://schemas.microsoft.com/office/2006/metadata/properties" ma:root="true" ma:fieldsID="23a840d1e642ca3e3c5119e8270fab46" ns3:_="" ns4:_="">
    <xsd:import namespace="9e738a10-cba4-4c84-9c89-11ad7298d1ec"/>
    <xsd:import namespace="0c9d5ab6-9b81-42d4-bf33-13da4990ed6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738a10-cba4-4c84-9c89-11ad7298d1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c9d5ab6-9b81-42d4-bf33-13da4990ed6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e738a10-cba4-4c84-9c89-11ad7298d1ec" xsi:nil="true"/>
  </documentManagement>
</p:properties>
</file>

<file path=customXml/itemProps1.xml><?xml version="1.0" encoding="utf-8"?>
<ds:datastoreItem xmlns:ds="http://schemas.openxmlformats.org/officeDocument/2006/customXml" ds:itemID="{64170B6A-2379-4A47-AEAD-59030FB983BF}">
  <ds:schemaRefs>
    <ds:schemaRef ds:uri="http://schemas.microsoft.com/sharepoint/v3/contenttype/forms"/>
  </ds:schemaRefs>
</ds:datastoreItem>
</file>

<file path=customXml/itemProps2.xml><?xml version="1.0" encoding="utf-8"?>
<ds:datastoreItem xmlns:ds="http://schemas.openxmlformats.org/officeDocument/2006/customXml" ds:itemID="{E98EE945-057A-4220-83DD-1DC68B7DB92F}">
  <ds:schemaRefs>
    <ds:schemaRef ds:uri="0c9d5ab6-9b81-42d4-bf33-13da4990ed6b"/>
    <ds:schemaRef ds:uri="9e738a10-cba4-4c84-9c89-11ad7298d1e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ABA3F75-E425-4168-AB31-C2BD10B42624}">
  <ds:schemaRefs>
    <ds:schemaRef ds:uri="0c9d5ab6-9b81-42d4-bf33-13da4990ed6b"/>
    <ds:schemaRef ds:uri="9e738a10-cba4-4c84-9c89-11ad7298d1e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503</Words>
  <Application>Microsoft Macintosh PowerPoint</Application>
  <PresentationFormat>Widescreen</PresentationFormat>
  <Paragraphs>172</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Aver</vt:lpstr>
      <vt:lpstr>Aharoni</vt:lpstr>
      <vt:lpstr>Arial</vt:lpstr>
      <vt:lpstr>Calibri</vt:lpstr>
      <vt:lpstr>Calibri Light</vt:lpstr>
      <vt:lpstr>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karim hammoud</dc:creator>
  <cp:lastModifiedBy>Li, Dongjie</cp:lastModifiedBy>
  <cp:revision>2</cp:revision>
  <dcterms:created xsi:type="dcterms:W3CDTF">2023-10-20T21:59:04Z</dcterms:created>
  <dcterms:modified xsi:type="dcterms:W3CDTF">2023-10-31T20:45:36Z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0x010100293948BF9919F44892A8AE3918B3E897</vt:lpwstr>
  </property>
</Properties>
</file>